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256" r:id="rId2"/>
    <p:sldId id="264" r:id="rId3"/>
    <p:sldId id="282" r:id="rId4"/>
    <p:sldId id="283" r:id="rId5"/>
    <p:sldId id="290" r:id="rId6"/>
    <p:sldId id="291" r:id="rId7"/>
    <p:sldId id="284" r:id="rId8"/>
    <p:sldId id="292" r:id="rId9"/>
    <p:sldId id="293" r:id="rId10"/>
    <p:sldId id="294" r:id="rId11"/>
    <p:sldId id="285" r:id="rId12"/>
    <p:sldId id="295" r:id="rId13"/>
    <p:sldId id="296" r:id="rId14"/>
    <p:sldId id="297" r:id="rId15"/>
    <p:sldId id="287" r:id="rId16"/>
    <p:sldId id="298" r:id="rId17"/>
    <p:sldId id="299" r:id="rId18"/>
    <p:sldId id="300" r:id="rId19"/>
    <p:sldId id="301" r:id="rId20"/>
    <p:sldId id="302" r:id="rId21"/>
    <p:sldId id="303" r:id="rId22"/>
    <p:sldId id="289" r:id="rId23"/>
    <p:sldId id="304" r:id="rId24"/>
    <p:sldId id="305" r:id="rId25"/>
    <p:sldId id="307" r:id="rId26"/>
    <p:sldId id="308" r:id="rId27"/>
    <p:sldId id="309" r:id="rId28"/>
    <p:sldId id="310" r:id="rId29"/>
    <p:sldId id="311" r:id="rId30"/>
    <p:sldId id="312" r:id="rId31"/>
    <p:sldId id="313" r:id="rId32"/>
    <p:sldId id="314" r:id="rId33"/>
    <p:sldId id="315" r:id="rId34"/>
    <p:sldId id="316" r:id="rId35"/>
    <p:sldId id="319"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23232"/>
    <a:srgbClr val="DAEDFF"/>
    <a:srgbClr val="CCDFFF"/>
    <a:srgbClr val="595959"/>
    <a:srgbClr val="5DD345"/>
    <a:srgbClr val="5CD344"/>
    <a:srgbClr val="22232F"/>
    <a:srgbClr val="4B70FF"/>
    <a:srgbClr val="552C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96" autoAdjust="0"/>
    <p:restoredTop sz="84375" autoAdjust="0"/>
  </p:normalViewPr>
  <p:slideViewPr>
    <p:cSldViewPr snapToGrid="0" snapToObjects="1" showGuides="1">
      <p:cViewPr varScale="1">
        <p:scale>
          <a:sx n="101" d="100"/>
          <a:sy n="101" d="100"/>
        </p:scale>
        <p:origin x="216"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#a11y is a widely used abbreviation for “accessibility”, and particularly accessibility of digital information,</a:t>
            </a:r>
            <a:r>
              <a:rPr lang="en-US" baseline="0" dirty="0"/>
              <a:t> websites, apps, software and devices.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a:t>
            </a:fld>
            <a:endParaRPr lang="en-US" dirty="0"/>
          </a:p>
        </p:txBody>
      </p:sp>
    </p:spTree>
    <p:extLst>
      <p:ext uri="{BB962C8B-B14F-4D97-AF65-F5344CB8AC3E}">
        <p14:creationId xmlns:p14="http://schemas.microsoft.com/office/powerpoint/2010/main" val="71095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a black background with a light green text so that it is immediately obvious when one or both are overwritten in the code.</a:t>
            </a:r>
          </a:p>
          <a:p>
            <a:endParaRPr lang="en-US" dirty="0"/>
          </a:p>
          <a:p>
            <a:r>
              <a:rPr lang="en-US" dirty="0"/>
              <a:t>In this example the placeholder text and the Test button disappear with altered browser colors. They do appear if you just remove colors.</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15</a:t>
            </a:fld>
            <a:endParaRPr lang="en-US" dirty="0"/>
          </a:p>
        </p:txBody>
      </p:sp>
    </p:spTree>
    <p:extLst>
      <p:ext uri="{BB962C8B-B14F-4D97-AF65-F5344CB8AC3E}">
        <p14:creationId xmlns:p14="http://schemas.microsoft.com/office/powerpoint/2010/main" val="304984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responsive design option in IE that I am aware of so I use Firefox . </a:t>
            </a:r>
          </a:p>
        </p:txBody>
      </p:sp>
      <p:sp>
        <p:nvSpPr>
          <p:cNvPr id="4" name="Slide Number Placeholder 3"/>
          <p:cNvSpPr>
            <a:spLocks noGrp="1"/>
          </p:cNvSpPr>
          <p:nvPr>
            <p:ph type="sldNum" sz="quarter" idx="10"/>
          </p:nvPr>
        </p:nvSpPr>
        <p:spPr/>
        <p:txBody>
          <a:bodyPr/>
          <a:lstStyle/>
          <a:p>
            <a:fld id="{5104204D-A129-834B-B1A3-84C093EE0EB0}" type="slidenum">
              <a:rPr lang="en-US" smtClean="0"/>
              <a:t>16</a:t>
            </a:fld>
            <a:endParaRPr lang="en-US"/>
          </a:p>
        </p:txBody>
      </p:sp>
    </p:spTree>
    <p:extLst>
      <p:ext uri="{BB962C8B-B14F-4D97-AF65-F5344CB8AC3E}">
        <p14:creationId xmlns:p14="http://schemas.microsoft.com/office/powerpoint/2010/main" val="3086150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a:t>
            </a:r>
            <a:r>
              <a:rPr lang="en-US" baseline="0" dirty="0"/>
              <a:t> text has enlarged and reflowed in the available space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17</a:t>
            </a:fld>
            <a:endParaRPr lang="en-US"/>
          </a:p>
        </p:txBody>
      </p:sp>
    </p:spTree>
    <p:extLst>
      <p:ext uri="{BB962C8B-B14F-4D97-AF65-F5344CB8AC3E}">
        <p14:creationId xmlns:p14="http://schemas.microsoft.com/office/powerpoint/2010/main" val="107594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a:t>
            </a:r>
            <a:r>
              <a:rPr lang="en-US" baseline="0" dirty="0"/>
              <a:t> text becomes cropped before we get to 200% zoom</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18</a:t>
            </a:fld>
            <a:endParaRPr lang="en-US"/>
          </a:p>
        </p:txBody>
      </p:sp>
    </p:spTree>
    <p:extLst>
      <p:ext uri="{BB962C8B-B14F-4D97-AF65-F5344CB8AC3E}">
        <p14:creationId xmlns:p14="http://schemas.microsoft.com/office/powerpoint/2010/main" val="170284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different between the two images, with just a</a:t>
            </a:r>
            <a:r>
              <a:rPr lang="en-US" baseline="0" dirty="0"/>
              <a:t> </a:t>
            </a:r>
            <a:r>
              <a:rPr lang="en-US" u="sng" baseline="0" dirty="0"/>
              <a:t>slight</a:t>
            </a:r>
            <a:r>
              <a:rPr lang="en-US" baseline="0" dirty="0"/>
              <a:t> increase in zoom? (Note that this is a bit of a contrived example)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19</a:t>
            </a:fld>
            <a:endParaRPr lang="en-US"/>
          </a:p>
        </p:txBody>
      </p:sp>
    </p:spTree>
    <p:extLst>
      <p:ext uri="{BB962C8B-B14F-4D97-AF65-F5344CB8AC3E}">
        <p14:creationId xmlns:p14="http://schemas.microsoft.com/office/powerpoint/2010/main" val="1298002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 button disappears out</a:t>
            </a:r>
            <a:r>
              <a:rPr lang="en-US" baseline="0" dirty="0"/>
              <a:t> of the panel that the banner occupies, and cannot be scrolled to.</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20</a:t>
            </a:fld>
            <a:endParaRPr lang="en-US"/>
          </a:p>
        </p:txBody>
      </p:sp>
    </p:spTree>
    <p:extLst>
      <p:ext uri="{BB962C8B-B14F-4D97-AF65-F5344CB8AC3E}">
        <p14:creationId xmlns:p14="http://schemas.microsoft.com/office/powerpoint/2010/main" val="160484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21</a:t>
            </a:fld>
            <a:endParaRPr lang="en-US"/>
          </a:p>
        </p:txBody>
      </p:sp>
    </p:spTree>
    <p:extLst>
      <p:ext uri="{BB962C8B-B14F-4D97-AF65-F5344CB8AC3E}">
        <p14:creationId xmlns:p14="http://schemas.microsoft.com/office/powerpoint/2010/main" val="1194265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Other browsers have similar capabilities.</a:t>
            </a:r>
          </a:p>
          <a:p>
            <a:r>
              <a:rPr lang="en-US" dirty="0"/>
              <a:t>Looking at the page as a screen reader would.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Watch</a:t>
            </a:r>
            <a:r>
              <a:rPr lang="en-US" baseline="0" dirty="0"/>
              <a:t> out for dialogs, their location, beginning, and end.</a:t>
            </a:r>
            <a:endParaRPr lang="en-US" dirty="0"/>
          </a:p>
          <a:p>
            <a:endParaRPr lang="en-US" dirty="0"/>
          </a:p>
          <a:p>
            <a:r>
              <a:rPr lang="en-US" dirty="0"/>
              <a:t>Are form elements where there should be?</a:t>
            </a:r>
          </a:p>
          <a:p>
            <a:r>
              <a:rPr lang="en-US" dirty="0"/>
              <a:t>Is there any new informative content that was missing when CSS was on?</a:t>
            </a:r>
          </a:p>
          <a:p>
            <a:r>
              <a:rPr lang="en-US" dirty="0"/>
              <a:t>Is there any informative content missing with CSS off? (the help icons)</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23</a:t>
            </a:fld>
            <a:endParaRPr lang="en-US"/>
          </a:p>
        </p:txBody>
      </p:sp>
    </p:spTree>
    <p:extLst>
      <p:ext uri="{BB962C8B-B14F-4D97-AF65-F5344CB8AC3E}">
        <p14:creationId xmlns:p14="http://schemas.microsoft.com/office/powerpoint/2010/main" val="299531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relationship which</a:t>
            </a:r>
            <a:r>
              <a:rPr lang="en-US" baseline="0" dirty="0"/>
              <a:t> is conveyed in a table form lost when CSS is removed? On what date does “File Taxes online” need to be done by?</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24</a:t>
            </a:fld>
            <a:endParaRPr lang="en-US"/>
          </a:p>
        </p:txBody>
      </p:sp>
    </p:spTree>
    <p:extLst>
      <p:ext uri="{BB962C8B-B14F-4D97-AF65-F5344CB8AC3E}">
        <p14:creationId xmlns:p14="http://schemas.microsoft.com/office/powerpoint/2010/main" val="4042491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immediate ARIA errors?</a:t>
            </a:r>
          </a:p>
          <a:p>
            <a:r>
              <a:rPr lang="en-US" dirty="0"/>
              <a:t>Roll –over links, any links missing ACC name or description?</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25</a:t>
            </a:fld>
            <a:endParaRPr lang="en-US"/>
          </a:p>
        </p:txBody>
      </p:sp>
    </p:spTree>
    <p:extLst>
      <p:ext uri="{BB962C8B-B14F-4D97-AF65-F5344CB8AC3E}">
        <p14:creationId xmlns:p14="http://schemas.microsoft.com/office/powerpoint/2010/main" val="184714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a:t>
            </a:fld>
            <a:endParaRPr lang="en-US" dirty="0"/>
          </a:p>
        </p:txBody>
      </p:sp>
    </p:spTree>
    <p:extLst>
      <p:ext uri="{BB962C8B-B14F-4D97-AF65-F5344CB8AC3E}">
        <p14:creationId xmlns:p14="http://schemas.microsoft.com/office/powerpoint/2010/main" val="18950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Bryan Garaventa presented this amazing bookmarklet last year at CSUN, if you missed it last year, visit the SSB blog and his website, whatsock.com.</a:t>
            </a:r>
          </a:p>
        </p:txBody>
      </p:sp>
      <p:sp>
        <p:nvSpPr>
          <p:cNvPr id="4" name="Slide Number Placeholder 3"/>
          <p:cNvSpPr>
            <a:spLocks noGrp="1"/>
          </p:cNvSpPr>
          <p:nvPr>
            <p:ph type="sldNum" sz="quarter" idx="10"/>
          </p:nvPr>
        </p:nvSpPr>
        <p:spPr/>
        <p:txBody>
          <a:bodyPr/>
          <a:lstStyle/>
          <a:p>
            <a:fld id="{5104204D-A129-834B-B1A3-84C093EE0EB0}" type="slidenum">
              <a:rPr lang="en-US" smtClean="0"/>
              <a:t>26</a:t>
            </a:fld>
            <a:endParaRPr lang="en-US"/>
          </a:p>
        </p:txBody>
      </p:sp>
    </p:spTree>
    <p:extLst>
      <p:ext uri="{BB962C8B-B14F-4D97-AF65-F5344CB8AC3E}">
        <p14:creationId xmlns:p14="http://schemas.microsoft.com/office/powerpoint/2010/main" val="96132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keyboard-only</a:t>
            </a:r>
            <a:r>
              <a:rPr lang="en-US" baseline="0" dirty="0"/>
              <a:t> operation to tab through all features, open menus and drop-downs, and generally exercise features of the page without navigating to another page, to allow Visual ARIA to verify that all the ARIA attributes (states) are changed correctly by JavaScript.</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27</a:t>
            </a:fld>
            <a:endParaRPr lang="en-US"/>
          </a:p>
        </p:txBody>
      </p:sp>
    </p:spTree>
    <p:extLst>
      <p:ext uri="{BB962C8B-B14F-4D97-AF65-F5344CB8AC3E}">
        <p14:creationId xmlns:p14="http://schemas.microsoft.com/office/powerpoint/2010/main" val="157271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Level Access hope to have a new toolbar with the same functionality I am showing you here along with more capabilities in the near future for the three main browsers, Chrome, Firefox and IE. </a:t>
            </a:r>
            <a:br>
              <a:rPr lang="en-US" dirty="0"/>
            </a:br>
            <a:endParaRPr lang="en-US" dirty="0"/>
          </a:p>
          <a:p>
            <a:r>
              <a:rPr lang="en-US" dirty="0"/>
              <a:t>You can also use our free accessibility checker at webaccessibility.com or any reputable accessibility checker made by any of the other companies here at CSUN.</a:t>
            </a:r>
          </a:p>
        </p:txBody>
      </p:sp>
      <p:sp>
        <p:nvSpPr>
          <p:cNvPr id="4" name="Slide Number Placeholder 3"/>
          <p:cNvSpPr>
            <a:spLocks noGrp="1"/>
          </p:cNvSpPr>
          <p:nvPr>
            <p:ph type="sldNum" sz="quarter" idx="10"/>
          </p:nvPr>
        </p:nvSpPr>
        <p:spPr/>
        <p:txBody>
          <a:bodyPr/>
          <a:lstStyle/>
          <a:p>
            <a:fld id="{5104204D-A129-834B-B1A3-84C093EE0EB0}" type="slidenum">
              <a:rPr lang="en-US" smtClean="0"/>
              <a:t>28</a:t>
            </a:fld>
            <a:endParaRPr lang="en-US"/>
          </a:p>
        </p:txBody>
      </p:sp>
    </p:spTree>
    <p:extLst>
      <p:ext uri="{BB962C8B-B14F-4D97-AF65-F5344CB8AC3E}">
        <p14:creationId xmlns:p14="http://schemas.microsoft.com/office/powerpoint/2010/main" val="280661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I am going to use Level Access’ AMP toolbar that is an extension of the Firebug extension in Firefox. Firebug no longer works in the most recent versions of Firefox and I am using version 49.0.2. </a:t>
            </a:r>
          </a:p>
          <a:p>
            <a:endParaRPr lang="en-US" dirty="0"/>
          </a:p>
          <a:p>
            <a:r>
              <a:rPr lang="en-US" dirty="0"/>
              <a:t>We at Level Access hope to have a new toolbar with the same functionality I am showing you here along with more capabilities in the near future for the three main browsers, Chrome, Firefox and IE. </a:t>
            </a:r>
            <a:br>
              <a:rPr lang="en-US" dirty="0"/>
            </a:br>
            <a:endParaRPr lang="en-US" dirty="0"/>
          </a:p>
          <a:p>
            <a:r>
              <a:rPr lang="en-US" dirty="0"/>
              <a:t>You can also use our free accessibility checker at webaccessibility.com or any reputable accessibility checker made by any of the other companies here at CSUN.</a:t>
            </a:r>
          </a:p>
        </p:txBody>
      </p:sp>
      <p:sp>
        <p:nvSpPr>
          <p:cNvPr id="4" name="Slide Number Placeholder 3"/>
          <p:cNvSpPr>
            <a:spLocks noGrp="1"/>
          </p:cNvSpPr>
          <p:nvPr>
            <p:ph type="sldNum" sz="quarter" idx="10"/>
          </p:nvPr>
        </p:nvSpPr>
        <p:spPr/>
        <p:txBody>
          <a:bodyPr/>
          <a:lstStyle/>
          <a:p>
            <a:fld id="{5104204D-A129-834B-B1A3-84C093EE0EB0}" type="slidenum">
              <a:rPr lang="en-US" smtClean="0"/>
              <a:t>29</a:t>
            </a:fld>
            <a:endParaRPr lang="en-US"/>
          </a:p>
        </p:txBody>
      </p:sp>
    </p:spTree>
    <p:extLst>
      <p:ext uri="{BB962C8B-B14F-4D97-AF65-F5344CB8AC3E}">
        <p14:creationId xmlns:p14="http://schemas.microsoft.com/office/powerpoint/2010/main" val="114761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I am going to use Level Access’ AMP toolbar that is an extension of the Firebug extension in Firefox. Firebug no longer works in the most recent versions of Firefox and I am using version 49.0.2. </a:t>
            </a:r>
          </a:p>
          <a:p>
            <a:endParaRPr lang="en-US" dirty="0"/>
          </a:p>
          <a:p>
            <a:r>
              <a:rPr lang="en-US" dirty="0"/>
              <a:t>We at Level Access hope to have a new toolbar with the same functionality I am showing you here along with more capabilities in the near future for the three main browsers, Chrome, Firefox and IE. </a:t>
            </a:r>
            <a:br>
              <a:rPr lang="en-US" dirty="0"/>
            </a:br>
            <a:endParaRPr lang="en-US" dirty="0"/>
          </a:p>
          <a:p>
            <a:r>
              <a:rPr lang="en-US" dirty="0"/>
              <a:t>You can also use our free accessibility checker at webaccessibility.com or any reputable accessibility checker made by any of the other companies here at CSUN.</a:t>
            </a:r>
          </a:p>
        </p:txBody>
      </p:sp>
      <p:sp>
        <p:nvSpPr>
          <p:cNvPr id="4" name="Slide Number Placeholder 3"/>
          <p:cNvSpPr>
            <a:spLocks noGrp="1"/>
          </p:cNvSpPr>
          <p:nvPr>
            <p:ph type="sldNum" sz="quarter" idx="10"/>
          </p:nvPr>
        </p:nvSpPr>
        <p:spPr/>
        <p:txBody>
          <a:bodyPr/>
          <a:lstStyle/>
          <a:p>
            <a:fld id="{5104204D-A129-834B-B1A3-84C093EE0EB0}" type="slidenum">
              <a:rPr lang="en-US" smtClean="0"/>
              <a:t>30</a:t>
            </a:fld>
            <a:endParaRPr lang="en-US"/>
          </a:p>
        </p:txBody>
      </p:sp>
    </p:spTree>
    <p:extLst>
      <p:ext uri="{BB962C8B-B14F-4D97-AF65-F5344CB8AC3E}">
        <p14:creationId xmlns:p14="http://schemas.microsoft.com/office/powerpoint/2010/main" val="2224315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steps to training</a:t>
            </a:r>
            <a:r>
              <a:rPr lang="en-US" baseline="0" dirty="0"/>
              <a:t> a team of testers, and ensuring consistent results from them.</a:t>
            </a:r>
          </a:p>
          <a:p>
            <a:endParaRPr lang="en-US" baseline="0" dirty="0"/>
          </a:p>
          <a:p>
            <a:r>
              <a:rPr lang="en-US" baseline="0" dirty="0"/>
              <a:t>One key point is to include very detailed instructions, including when to turn on and off features of the browser or AT, and to compare results between testers.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31</a:t>
            </a:fld>
            <a:endParaRPr lang="en-US"/>
          </a:p>
        </p:txBody>
      </p:sp>
    </p:spTree>
    <p:extLst>
      <p:ext uri="{BB962C8B-B14F-4D97-AF65-F5344CB8AC3E}">
        <p14:creationId xmlns:p14="http://schemas.microsoft.com/office/powerpoint/2010/main" val="1716204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Assistant</a:t>
            </a:r>
            <a:r>
              <a:rPr lang="en-US" baseline="0" dirty="0"/>
              <a:t> is our accessibility testing tool, which helps automate all the steps we’ve described.</a:t>
            </a:r>
          </a:p>
          <a:p>
            <a:endParaRPr lang="en-US" baseline="0" dirty="0"/>
          </a:p>
          <a:p>
            <a:r>
              <a:rPr lang="en-US" baseline="0" dirty="0"/>
              <a:t>Access Assistant is the result of our more than 20 years experience, and essentially evolved from our initial work on using checklists and scripts.</a:t>
            </a:r>
          </a:p>
        </p:txBody>
      </p:sp>
      <p:sp>
        <p:nvSpPr>
          <p:cNvPr id="4" name="Slide Number Placeholder 3"/>
          <p:cNvSpPr>
            <a:spLocks noGrp="1"/>
          </p:cNvSpPr>
          <p:nvPr>
            <p:ph type="sldNum" sz="quarter" idx="10"/>
          </p:nvPr>
        </p:nvSpPr>
        <p:spPr/>
        <p:txBody>
          <a:bodyPr/>
          <a:lstStyle/>
          <a:p>
            <a:fld id="{5104204D-A129-834B-B1A3-84C093EE0EB0}" type="slidenum">
              <a:rPr lang="en-US" smtClean="0"/>
              <a:t>32</a:t>
            </a:fld>
            <a:endParaRPr lang="en-US"/>
          </a:p>
        </p:txBody>
      </p:sp>
    </p:spTree>
    <p:extLst>
      <p:ext uri="{BB962C8B-B14F-4D97-AF65-F5344CB8AC3E}">
        <p14:creationId xmlns:p14="http://schemas.microsoft.com/office/powerpoint/2010/main" val="502592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 allows us to see and update the wording on the automated test results along with adding new issues that the automated tests missed based on our previous walkthrough.</a:t>
            </a:r>
          </a:p>
          <a:p>
            <a:endParaRPr lang="en-US" dirty="0"/>
          </a:p>
          <a:p>
            <a:r>
              <a:rPr lang="en-US" dirty="0"/>
              <a:t>AMP also contains a list of best practices mapped to WCAG and Section 508 that allow us to easily create reports based on the severity, noticeability, and tractability of those issues.</a:t>
            </a:r>
          </a:p>
        </p:txBody>
      </p:sp>
      <p:sp>
        <p:nvSpPr>
          <p:cNvPr id="4" name="Slide Number Placeholder 3"/>
          <p:cNvSpPr>
            <a:spLocks noGrp="1"/>
          </p:cNvSpPr>
          <p:nvPr>
            <p:ph type="sldNum" sz="quarter" idx="10"/>
          </p:nvPr>
        </p:nvSpPr>
        <p:spPr/>
        <p:txBody>
          <a:bodyPr/>
          <a:lstStyle/>
          <a:p>
            <a:fld id="{5104204D-A129-834B-B1A3-84C093EE0EB0}" type="slidenum">
              <a:rPr lang="en-US" smtClean="0"/>
              <a:t>33</a:t>
            </a:fld>
            <a:endParaRPr lang="en-US"/>
          </a:p>
        </p:txBody>
      </p:sp>
    </p:spTree>
    <p:extLst>
      <p:ext uri="{BB962C8B-B14F-4D97-AF65-F5344CB8AC3E}">
        <p14:creationId xmlns:p14="http://schemas.microsoft.com/office/powerpoint/2010/main" val="3829602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34</a:t>
            </a:fld>
            <a:endParaRPr lang="en-US"/>
          </a:p>
        </p:txBody>
      </p:sp>
    </p:spTree>
    <p:extLst>
      <p:ext uri="{BB962C8B-B14F-4D97-AF65-F5344CB8AC3E}">
        <p14:creationId xmlns:p14="http://schemas.microsoft.com/office/powerpoint/2010/main" val="1223184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important that the assistive technology is active and checking for MSAA changes before you activate the browser or program you are testing. False issues can often crop up when this is not followed.</a:t>
            </a:r>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dirty="0"/>
          </a:p>
        </p:txBody>
      </p:sp>
    </p:spTree>
    <p:extLst>
      <p:ext uri="{BB962C8B-B14F-4D97-AF65-F5344CB8AC3E}">
        <p14:creationId xmlns:p14="http://schemas.microsoft.com/office/powerpoint/2010/main" val="95911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that the assistive technology is active and checking for MSAA changes before you activate the browser or program you are testing. False issues can often crop up when this is not followed.</a:t>
            </a:r>
          </a:p>
          <a:p>
            <a:endParaRPr lang="en-US" dirty="0"/>
          </a:p>
          <a:p>
            <a:r>
              <a:rPr lang="en-US" dirty="0"/>
              <a:t>Also – talk</a:t>
            </a:r>
            <a:r>
              <a:rPr lang="en-US" baseline="0" dirty="0"/>
              <a:t> about browser choice. IE vs. Firefox vs. Chrome, and AT compatibility.</a:t>
            </a:r>
          </a:p>
          <a:p>
            <a:r>
              <a:rPr lang="en-US" baseline="0" dirty="0"/>
              <a:t>Mention how Analytics skew perception, since they don’t take AT into account.</a:t>
            </a:r>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dirty="0"/>
          </a:p>
        </p:txBody>
      </p:sp>
    </p:spTree>
    <p:extLst>
      <p:ext uri="{BB962C8B-B14F-4D97-AF65-F5344CB8AC3E}">
        <p14:creationId xmlns:p14="http://schemas.microsoft.com/office/powerpoint/2010/main" val="381471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NVDA has similar commands.</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7</a:t>
            </a:fld>
            <a:endParaRPr lang="en-US" dirty="0"/>
          </a:p>
        </p:txBody>
      </p:sp>
    </p:spTree>
    <p:extLst>
      <p:ext uri="{BB962C8B-B14F-4D97-AF65-F5344CB8AC3E}">
        <p14:creationId xmlns:p14="http://schemas.microsoft.com/office/powerpoint/2010/main" val="284628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images must have an alt</a:t>
            </a:r>
            <a:r>
              <a:rPr lang="en-US" baseline="0" dirty="0"/>
              <a:t> attribute or similar; purely decorative images should have alt=“” to inform the screen reader that the image is decorative, otherwise the screen reader ‘guesses’ by reading the name of the image file.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10</a:t>
            </a:fld>
            <a:endParaRPr lang="en-US"/>
          </a:p>
        </p:txBody>
      </p:sp>
    </p:spTree>
    <p:extLst>
      <p:ext uri="{BB962C8B-B14F-4D97-AF65-F5344CB8AC3E}">
        <p14:creationId xmlns:p14="http://schemas.microsoft.com/office/powerpoint/2010/main" val="288141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 there is also an underline, but that might confuse colorblind users into thinking the text is a link, not a highlight.</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12</a:t>
            </a:fld>
            <a:endParaRPr lang="en-US"/>
          </a:p>
        </p:txBody>
      </p:sp>
    </p:spTree>
    <p:extLst>
      <p:ext uri="{BB962C8B-B14F-4D97-AF65-F5344CB8AC3E}">
        <p14:creationId xmlns:p14="http://schemas.microsoft.com/office/powerpoint/2010/main" val="181851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13</a:t>
            </a:fld>
            <a:endParaRPr lang="en-US"/>
          </a:p>
        </p:txBody>
      </p:sp>
    </p:spTree>
    <p:extLst>
      <p:ext uri="{BB962C8B-B14F-4D97-AF65-F5344CB8AC3E}">
        <p14:creationId xmlns:p14="http://schemas.microsoft.com/office/powerpoint/2010/main" val="3383414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14</a:t>
            </a:fld>
            <a:endParaRPr lang="en-US"/>
          </a:p>
        </p:txBody>
      </p:sp>
    </p:spTree>
    <p:extLst>
      <p:ext uri="{BB962C8B-B14F-4D97-AF65-F5344CB8AC3E}">
        <p14:creationId xmlns:p14="http://schemas.microsoft.com/office/powerpoint/2010/main" val="309724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7017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b="0" i="0" u="none" kern="1200">
          <a:solidFill>
            <a:srgbClr val="000000"/>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b="0" i="0" u="none"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evelaccess.com/compliance-resource/color-contrast-check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whatsock.com/training/matrices/visual-aria.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hyperlink" Target="https://www.levelaccess.com/blog/" TargetMode="External"/><Relationship Id="rId3" Type="http://schemas.openxmlformats.org/officeDocument/2006/relationships/image" Target="../media/image22.jpg"/><Relationship Id="rId7" Type="http://schemas.openxmlformats.org/officeDocument/2006/relationships/hyperlink" Target="https://twitter.com/LevelAccessA11y" TargetMode="External"/><Relationship Id="rId12"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hyperlink" Target="https://www.facebook.com/LevelAccessA11y/" TargetMode="External"/><Relationship Id="rId5" Type="http://schemas.openxmlformats.org/officeDocument/2006/relationships/hyperlink" Target="mailto:James.Thompson@LevelAccess.com" TargetMode="External"/><Relationship Id="rId10" Type="http://schemas.openxmlformats.org/officeDocument/2006/relationships/image" Target="../media/image25.jpeg"/><Relationship Id="rId4" Type="http://schemas.openxmlformats.org/officeDocument/2006/relationships/hyperlink" Target="mailto:Owen.Edwards@LevelAccess.com" TargetMode="External"/><Relationship Id="rId9" Type="http://schemas.openxmlformats.org/officeDocument/2006/relationships/hyperlink" Target="https://www.linkedin.com/company/level-access" TargetMode="External"/><Relationship Id="rId14" Type="http://schemas.openxmlformats.org/officeDocument/2006/relationships/hyperlink" Target="https://www.levelaccess.com/csun1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518561" y="1609252"/>
            <a:ext cx="6893626" cy="2387600"/>
          </a:xfrm>
        </p:spPr>
        <p:txBody>
          <a:bodyPr anchor="b">
            <a:normAutofit fontScale="90000"/>
          </a:bodyPr>
          <a:lstStyle/>
          <a:p>
            <a:r>
              <a:rPr lang="en-US" cap="none" dirty="0">
                <a:solidFill>
                  <a:srgbClr val="000000"/>
                </a:solidFill>
              </a:rPr>
              <a:t>Web Accessibility Testing 101: </a:t>
            </a:r>
            <a:br>
              <a:rPr lang="en-US" cap="none" dirty="0">
                <a:solidFill>
                  <a:srgbClr val="000000"/>
                </a:solidFill>
              </a:rPr>
            </a:br>
            <a:r>
              <a:rPr lang="en-US" cap="none" dirty="0">
                <a:solidFill>
                  <a:srgbClr val="000000"/>
                </a:solidFill>
              </a:rPr>
              <a:t>A Checklist for Beginners</a:t>
            </a:r>
            <a:endParaRPr lang="en-US" dirty="0">
              <a:solidFill>
                <a:srgbClr val="000000"/>
              </a:solidFill>
            </a:endParaRPr>
          </a:p>
        </p:txBody>
      </p:sp>
      <p:sp>
        <p:nvSpPr>
          <p:cNvPr id="11" name="Subtitle 10"/>
          <p:cNvSpPr>
            <a:spLocks noGrp="1"/>
          </p:cNvSpPr>
          <p:nvPr>
            <p:ph type="subTitle" idx="1"/>
          </p:nvPr>
        </p:nvSpPr>
        <p:spPr>
          <a:xfrm>
            <a:off x="5021283" y="4005799"/>
            <a:ext cx="5888182" cy="1655762"/>
          </a:xfrm>
        </p:spPr>
        <p:txBody>
          <a:bodyPr/>
          <a:lstStyle/>
          <a:p>
            <a:r>
              <a:rPr lang="en-US" b="1" dirty="0">
                <a:solidFill>
                  <a:srgbClr val="000000"/>
                </a:solidFill>
              </a:rPr>
              <a:t>Presented By</a:t>
            </a:r>
            <a:r>
              <a:rPr lang="en-US" dirty="0">
                <a:solidFill>
                  <a:srgbClr val="000000"/>
                </a:solidFill>
              </a:rPr>
              <a:t>: </a:t>
            </a:r>
          </a:p>
          <a:p>
            <a:r>
              <a:rPr lang="en-US" dirty="0">
                <a:solidFill>
                  <a:srgbClr val="000000"/>
                </a:solidFill>
              </a:rPr>
              <a:t>Owen Edwards and James Thompson</a:t>
            </a: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3496927" y="5412259"/>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22,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0000"/>
                </a:solidFill>
              </a:rPr>
              <a:t>Image Testing</a:t>
            </a:r>
          </a:p>
        </p:txBody>
      </p:sp>
      <p:sp>
        <p:nvSpPr>
          <p:cNvPr id="8" name="Subtitle 7"/>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7" name="Content Placeholder 6"/>
          <p:cNvSpPr>
            <a:spLocks noGrp="1"/>
          </p:cNvSpPr>
          <p:nvPr>
            <p:ph idx="1"/>
          </p:nvPr>
        </p:nvSpPr>
        <p:spPr/>
        <p:txBody>
          <a:bodyPr>
            <a:noAutofit/>
          </a:bodyPr>
          <a:lstStyle/>
          <a:p>
            <a:pPr marL="0"/>
            <a:r>
              <a:rPr lang="en-US" sz="3200" dirty="0">
                <a:solidFill>
                  <a:srgbClr val="000000"/>
                </a:solidFill>
              </a:rPr>
              <a:t>Inspect all images for “alt” attribute</a:t>
            </a:r>
          </a:p>
          <a:p>
            <a:pPr marL="0"/>
            <a:endParaRPr lang="en-US" sz="3200" dirty="0">
              <a:solidFill>
                <a:srgbClr val="000000"/>
              </a:solidFill>
            </a:endParaRPr>
          </a:p>
          <a:p>
            <a:pPr marL="0">
              <a:buNone/>
            </a:pPr>
            <a:endParaRPr lang="en-US" sz="3200" dirty="0">
              <a:solidFill>
                <a:srgbClr val="000000"/>
              </a:solidFill>
            </a:endParaRPr>
          </a:p>
          <a:p>
            <a:pPr marL="0">
              <a:buNone/>
            </a:pPr>
            <a:endParaRPr lang="en-US" sz="3200" dirty="0">
              <a:solidFill>
                <a:srgbClr val="000000"/>
              </a:solidFill>
            </a:endParaRPr>
          </a:p>
          <a:p>
            <a:pPr marL="0"/>
            <a:endParaRPr lang="en-US" sz="3200" dirty="0">
              <a:solidFill>
                <a:srgbClr val="000000"/>
              </a:solidFill>
            </a:endParaRPr>
          </a:p>
          <a:p>
            <a:pPr marL="0"/>
            <a:endParaRPr lang="en-US" sz="3200" dirty="0">
              <a:solidFill>
                <a:srgbClr val="000000"/>
              </a:solidFill>
            </a:endParaRPr>
          </a:p>
          <a:p>
            <a:pPr marL="0"/>
            <a:endParaRPr lang="en-US" sz="3200" dirty="0">
              <a:solidFill>
                <a:srgbClr val="000000"/>
              </a:solidFill>
            </a:endParaRPr>
          </a:p>
          <a:p>
            <a:pPr marL="0"/>
            <a:r>
              <a:rPr lang="en-US" sz="3200" dirty="0">
                <a:solidFill>
                  <a:srgbClr val="000000"/>
                </a:solidFill>
              </a:rPr>
              <a:t>Which images are purely decorative?</a:t>
            </a:r>
          </a:p>
          <a:p>
            <a:pPr marL="0"/>
            <a:endParaRPr lang="en-US" sz="3200"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595959"/>
                </a:solidFill>
              </a:rPr>
              <a:pPr/>
              <a:t>10</a:t>
            </a:fld>
            <a:endParaRPr lang="en-US" dirty="0">
              <a:solidFill>
                <a:srgbClr val="595959"/>
              </a:solidFill>
            </a:endParaRPr>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3" name="Picture 2" descr="The logo for St Edward's University does not utilize the alt attribute." title="The St Edward's University website, viewed in a browser with the inspect HTML pane open, showing that the St Edward's University logo does not have an alt attribute"/>
          <p:cNvPicPr>
            <a:picLocks noChangeAspect="1"/>
          </p:cNvPicPr>
          <p:nvPr/>
        </p:nvPicPr>
        <p:blipFill>
          <a:blip r:embed="rId3"/>
          <a:stretch>
            <a:fillRect/>
          </a:stretch>
        </p:blipFill>
        <p:spPr>
          <a:xfrm>
            <a:off x="3727938" y="2329122"/>
            <a:ext cx="4731136" cy="3090937"/>
          </a:xfrm>
          <a:prstGeom prst="rect">
            <a:avLst/>
          </a:prstGeom>
        </p:spPr>
      </p:pic>
    </p:spTree>
    <p:extLst>
      <p:ext uri="{BB962C8B-B14F-4D97-AF65-F5344CB8AC3E}">
        <p14:creationId xmlns:p14="http://schemas.microsoft.com/office/powerpoint/2010/main" val="369681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Image Testing (2)</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p:txBody>
          <a:bodyPr>
            <a:normAutofit/>
          </a:bodyPr>
          <a:lstStyle/>
          <a:p>
            <a:r>
              <a:rPr lang="en-US" dirty="0">
                <a:solidFill>
                  <a:srgbClr val="000000"/>
                </a:solidFill>
              </a:rPr>
              <a:t>Remove colors (Internet Options, Accessibility) in IE.</a:t>
            </a:r>
          </a:p>
        </p:txBody>
      </p:sp>
      <p:sp>
        <p:nvSpPr>
          <p:cNvPr id="5" name="Slide Number Placeholder 4"/>
          <p:cNvSpPr>
            <a:spLocks noGrp="1"/>
          </p:cNvSpPr>
          <p:nvPr>
            <p:ph type="sldNum" sz="quarter" idx="4"/>
          </p:nvPr>
        </p:nvSpPr>
        <p:spPr/>
        <p:txBody>
          <a:bodyPr/>
          <a:lstStyle/>
          <a:p>
            <a:fld id="{2030EA8A-DA75-3443-B9EE-A63E33F4F203}" type="slidenum">
              <a:rPr lang="en-US" smtClean="0"/>
              <a:pPr/>
              <a:t>11</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7" name="Rectangle 6" descr="The primary and secondary colors shown with three overlapping circles" title="Normal Colors">
            <a:extLst>
              <a:ext uri="{FF2B5EF4-FFF2-40B4-BE49-F238E27FC236}">
                <a16:creationId xmlns:a16="http://schemas.microsoft.com/office/drawing/2014/main" id="{F524015D-B0F8-4C82-92BE-C08A9400AEAD}"/>
              </a:ext>
            </a:extLst>
          </p:cNvPr>
          <p:cNvSpPr/>
          <p:nvPr/>
        </p:nvSpPr>
        <p:spPr>
          <a:xfrm>
            <a:off x="1276623" y="2354118"/>
            <a:ext cx="4768600" cy="3447738"/>
          </a:xfrm>
          <a:prstGeom prst="rect">
            <a:avLst/>
          </a:prstGeom>
          <a:blipFill dpi="0" rotWithShape="1">
            <a:blip r:embed="rId2">
              <a:alphaModFix amt="6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descr="The same image as in Normal Colors with color removed. Most of the circles are no longer visible." title="Greyscale colors">
            <a:extLst>
              <a:ext uri="{FF2B5EF4-FFF2-40B4-BE49-F238E27FC236}">
                <a16:creationId xmlns:a16="http://schemas.microsoft.com/office/drawing/2014/main" id="{C2DEF637-C283-4E30-A772-D016F0EE3F85}"/>
              </a:ext>
            </a:extLst>
          </p:cNvPr>
          <p:cNvSpPr/>
          <p:nvPr/>
        </p:nvSpPr>
        <p:spPr>
          <a:xfrm>
            <a:off x="5569619" y="2191482"/>
            <a:ext cx="4856467" cy="3513195"/>
          </a:xfrm>
          <a:prstGeom prst="rect">
            <a:avLst/>
          </a:prstGeom>
          <a:blipFill dpi="0" rotWithShape="1">
            <a:blip r:embed="rId2">
              <a:alphaModFix amt="66000"/>
              <a:biLevel thresh="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641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0000"/>
                </a:solidFill>
              </a:rPr>
              <a:t>Use of Color</a:t>
            </a:r>
          </a:p>
        </p:txBody>
      </p:sp>
      <p:sp>
        <p:nvSpPr>
          <p:cNvPr id="8" name="Subtitle 7"/>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7" name="Content Placeholder 6"/>
          <p:cNvSpPr>
            <a:spLocks noGrp="1"/>
          </p:cNvSpPr>
          <p:nvPr>
            <p:ph idx="1"/>
          </p:nvPr>
        </p:nvSpPr>
        <p:spPr/>
        <p:txBody>
          <a:bodyPr>
            <a:normAutofit/>
          </a:bodyPr>
          <a:lstStyle/>
          <a:p>
            <a:r>
              <a:rPr lang="en-US" sz="3200" dirty="0"/>
              <a:t>Looking at the page, is </a:t>
            </a:r>
            <a:r>
              <a:rPr lang="en-US" sz="3200" u="sng" dirty="0">
                <a:solidFill>
                  <a:srgbClr val="00B0F0"/>
                </a:solidFill>
              </a:rPr>
              <a:t>information</a:t>
            </a:r>
            <a:r>
              <a:rPr lang="en-US" sz="3200" dirty="0">
                <a:solidFill>
                  <a:schemeClr val="tx1"/>
                </a:solidFill>
              </a:rPr>
              <a:t>, </a:t>
            </a:r>
            <a:r>
              <a:rPr lang="en-US" sz="3200" u="sng" dirty="0">
                <a:solidFill>
                  <a:srgbClr val="00B050"/>
                </a:solidFill>
              </a:rPr>
              <a:t>selection</a:t>
            </a:r>
            <a:r>
              <a:rPr lang="en-US" sz="3200" dirty="0">
                <a:solidFill>
                  <a:schemeClr val="tx1"/>
                </a:solidFill>
              </a:rPr>
              <a:t> </a:t>
            </a:r>
            <a:r>
              <a:rPr lang="en-US" sz="3200" dirty="0"/>
              <a:t>or</a:t>
            </a:r>
            <a:r>
              <a:rPr lang="en-US" sz="3200" dirty="0">
                <a:solidFill>
                  <a:schemeClr val="tx1"/>
                </a:solidFill>
              </a:rPr>
              <a:t> </a:t>
            </a:r>
            <a:r>
              <a:rPr lang="en-US" sz="3200" u="sng" dirty="0">
                <a:solidFill>
                  <a:srgbClr val="FF0000"/>
                </a:solidFill>
              </a:rPr>
              <a:t>error</a:t>
            </a:r>
            <a:r>
              <a:rPr lang="en-US" sz="3200" dirty="0">
                <a:solidFill>
                  <a:schemeClr val="tx1"/>
                </a:solidFill>
              </a:rPr>
              <a:t> </a:t>
            </a:r>
            <a:r>
              <a:rPr lang="en-US" sz="3200" dirty="0"/>
              <a:t>information indicated with color alone?</a:t>
            </a:r>
          </a:p>
        </p:txBody>
      </p:sp>
      <p:sp>
        <p:nvSpPr>
          <p:cNvPr id="9" name="Slide Number Placeholder 4"/>
          <p:cNvSpPr>
            <a:spLocks noGrp="1"/>
          </p:cNvSpPr>
          <p:nvPr>
            <p:ph type="sldNum" sz="quarter" idx="4"/>
          </p:nvPr>
        </p:nvSpPr>
        <p:spPr>
          <a:xfrm>
            <a:off x="838200" y="6356350"/>
            <a:ext cx="2743200" cy="365125"/>
          </a:xfrm>
        </p:spPr>
        <p:txBody>
          <a:bodyPr/>
          <a:lstStyle/>
          <a:p>
            <a:fld id="{5FA44D77-F461-B241-B220-F996A39A983C}" type="slidenum">
              <a:rPr lang="en-US" smtClean="0"/>
              <a:t>12</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15651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Use of Color (2)</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200" dirty="0">
                <a:solidFill>
                  <a:schemeClr val="bg1">
                    <a:lumMod val="75000"/>
                  </a:schemeClr>
                </a:solidFill>
              </a:rPr>
              <a:t>Looking at the page, is </a:t>
            </a:r>
            <a:r>
              <a:rPr lang="en-US" sz="3200" u="sng" dirty="0">
                <a:solidFill>
                  <a:schemeClr val="bg1">
                    <a:lumMod val="75000"/>
                  </a:schemeClr>
                </a:solidFill>
              </a:rPr>
              <a:t>information</a:t>
            </a:r>
            <a:r>
              <a:rPr lang="en-US" sz="3200" dirty="0">
                <a:solidFill>
                  <a:schemeClr val="bg1">
                    <a:lumMod val="75000"/>
                  </a:schemeClr>
                </a:solidFill>
              </a:rPr>
              <a:t>, </a:t>
            </a:r>
            <a:r>
              <a:rPr lang="en-US" sz="3200" u="sng" dirty="0">
                <a:solidFill>
                  <a:schemeClr val="bg1">
                    <a:lumMod val="75000"/>
                  </a:schemeClr>
                </a:solidFill>
              </a:rPr>
              <a:t>selection</a:t>
            </a:r>
            <a:r>
              <a:rPr lang="en-US" sz="3200" dirty="0">
                <a:solidFill>
                  <a:schemeClr val="bg1">
                    <a:lumMod val="75000"/>
                  </a:schemeClr>
                </a:solidFill>
              </a:rPr>
              <a:t> or </a:t>
            </a:r>
            <a:r>
              <a:rPr lang="en-US" sz="3200" u="sng" dirty="0">
                <a:solidFill>
                  <a:schemeClr val="bg1">
                    <a:lumMod val="75000"/>
                  </a:schemeClr>
                </a:solidFill>
              </a:rPr>
              <a:t>error</a:t>
            </a:r>
            <a:r>
              <a:rPr lang="en-US" sz="3200" dirty="0">
                <a:solidFill>
                  <a:schemeClr val="bg1">
                    <a:lumMod val="75000"/>
                  </a:schemeClr>
                </a:solidFill>
              </a:rPr>
              <a:t> information indicated with color alone?</a:t>
            </a:r>
          </a:p>
          <a:p>
            <a:endParaRPr lang="en-US" sz="3200" dirty="0">
              <a:solidFill>
                <a:schemeClr val="tx1"/>
              </a:solidFill>
            </a:endParaRPr>
          </a:p>
          <a:p>
            <a:r>
              <a:rPr lang="en-US" sz="3200" dirty="0"/>
              <a:t>Looking at the page, is </a:t>
            </a:r>
            <a:r>
              <a:rPr lang="en-US" sz="3200" u="sng" dirty="0">
                <a:solidFill>
                  <a:srgbClr val="00B0F0"/>
                </a:solidFill>
              </a:rPr>
              <a:t>information</a:t>
            </a:r>
            <a:r>
              <a:rPr lang="en-US" sz="3200" dirty="0">
                <a:solidFill>
                  <a:schemeClr val="tx1"/>
                </a:solidFill>
              </a:rPr>
              <a:t>, </a:t>
            </a:r>
            <a:r>
              <a:rPr lang="en-US" sz="3200" u="sng" dirty="0">
                <a:solidFill>
                  <a:srgbClr val="5DD345"/>
                </a:solidFill>
              </a:rPr>
              <a:t>selection</a:t>
            </a:r>
            <a:r>
              <a:rPr lang="en-US" sz="3200" dirty="0">
                <a:solidFill>
                  <a:schemeClr val="tx1"/>
                </a:solidFill>
              </a:rPr>
              <a:t> </a:t>
            </a:r>
            <a:r>
              <a:rPr lang="en-US" sz="3200" dirty="0"/>
              <a:t>or</a:t>
            </a:r>
            <a:r>
              <a:rPr lang="en-US" sz="3200" dirty="0">
                <a:solidFill>
                  <a:schemeClr val="tx1"/>
                </a:solidFill>
              </a:rPr>
              <a:t> </a:t>
            </a:r>
            <a:r>
              <a:rPr lang="en-US" sz="3200" u="sng" dirty="0">
                <a:solidFill>
                  <a:srgbClr val="FF0000"/>
                </a:solidFill>
              </a:rPr>
              <a:t>error</a:t>
            </a:r>
            <a:r>
              <a:rPr lang="en-US" sz="3200" dirty="0">
                <a:solidFill>
                  <a:schemeClr val="tx1"/>
                </a:solidFill>
              </a:rPr>
              <a:t> </a:t>
            </a:r>
            <a:r>
              <a:rPr lang="en-US" sz="3200" dirty="0"/>
              <a:t>information indicated with styling (</a:t>
            </a:r>
            <a:r>
              <a:rPr lang="en-US" sz="3200" b="1" dirty="0"/>
              <a:t>bold</a:t>
            </a:r>
            <a:r>
              <a:rPr lang="en-US" sz="3200" dirty="0"/>
              <a:t>, </a:t>
            </a:r>
            <a:r>
              <a:rPr lang="en-US" sz="3200" i="1" dirty="0"/>
              <a:t>italic</a:t>
            </a:r>
            <a:r>
              <a:rPr lang="en-US" sz="3200" dirty="0"/>
              <a:t>, </a:t>
            </a:r>
            <a:r>
              <a:rPr lang="en-US" sz="3200" dirty="0">
                <a:highlight>
                  <a:srgbClr val="C0C0C0"/>
                </a:highlight>
              </a:rPr>
              <a:t>shading</a:t>
            </a:r>
            <a:r>
              <a:rPr lang="en-US" sz="3200" dirty="0"/>
              <a:t>, etc.) alone?</a:t>
            </a:r>
          </a:p>
        </p:txBody>
      </p:sp>
      <p:sp>
        <p:nvSpPr>
          <p:cNvPr id="9" name="Slide Number Placeholder 4"/>
          <p:cNvSpPr>
            <a:spLocks noGrp="1"/>
          </p:cNvSpPr>
          <p:nvPr>
            <p:ph type="sldNum" sz="quarter" idx="4"/>
          </p:nvPr>
        </p:nvSpPr>
        <p:spPr>
          <a:xfrm>
            <a:off x="838200" y="6356350"/>
            <a:ext cx="2743200" cy="365125"/>
          </a:xfrm>
        </p:spPr>
        <p:txBody>
          <a:bodyPr/>
          <a:lstStyle/>
          <a:p>
            <a:fld id="{1CBCD446-6F74-3F42-8072-68593A0CD936}" type="slidenum">
              <a:rPr lang="en-US" smtClean="0"/>
              <a:t>13</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3704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Use of Color (3)</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200" dirty="0">
                <a:solidFill>
                  <a:schemeClr val="bg1">
                    <a:lumMod val="75000"/>
                  </a:schemeClr>
                </a:solidFill>
              </a:rPr>
              <a:t>Looking at the page, is </a:t>
            </a:r>
            <a:r>
              <a:rPr lang="en-US" sz="3200" u="sng" dirty="0">
                <a:solidFill>
                  <a:schemeClr val="bg1">
                    <a:lumMod val="75000"/>
                  </a:schemeClr>
                </a:solidFill>
              </a:rPr>
              <a:t>information</a:t>
            </a:r>
            <a:r>
              <a:rPr lang="en-US" sz="3200" dirty="0">
                <a:solidFill>
                  <a:schemeClr val="bg1">
                    <a:lumMod val="75000"/>
                  </a:schemeClr>
                </a:solidFill>
              </a:rPr>
              <a:t>, </a:t>
            </a:r>
            <a:r>
              <a:rPr lang="en-US" sz="3200" u="sng" dirty="0">
                <a:solidFill>
                  <a:schemeClr val="bg1">
                    <a:lumMod val="75000"/>
                  </a:schemeClr>
                </a:solidFill>
              </a:rPr>
              <a:t>selection</a:t>
            </a:r>
            <a:r>
              <a:rPr lang="en-US" sz="3200" dirty="0">
                <a:solidFill>
                  <a:schemeClr val="bg1">
                    <a:lumMod val="75000"/>
                  </a:schemeClr>
                </a:solidFill>
              </a:rPr>
              <a:t> or </a:t>
            </a:r>
            <a:r>
              <a:rPr lang="en-US" sz="3200" u="sng" dirty="0">
                <a:solidFill>
                  <a:schemeClr val="bg1">
                    <a:lumMod val="75000"/>
                  </a:schemeClr>
                </a:solidFill>
              </a:rPr>
              <a:t>error</a:t>
            </a:r>
            <a:r>
              <a:rPr lang="en-US" sz="3200" dirty="0">
                <a:solidFill>
                  <a:schemeClr val="bg1">
                    <a:lumMod val="75000"/>
                  </a:schemeClr>
                </a:solidFill>
              </a:rPr>
              <a:t> information indicated with color alone?</a:t>
            </a:r>
          </a:p>
          <a:p>
            <a:endParaRPr lang="en-US" sz="3200" dirty="0">
              <a:solidFill>
                <a:schemeClr val="tx1"/>
              </a:solidFill>
            </a:endParaRPr>
          </a:p>
          <a:p>
            <a:r>
              <a:rPr lang="en-US" sz="3200" dirty="0"/>
              <a:t>Looking at the page, is </a:t>
            </a:r>
            <a:r>
              <a:rPr lang="en-US" sz="3200" u="sng" dirty="0">
                <a:solidFill>
                  <a:srgbClr val="00B0F0"/>
                </a:solidFill>
              </a:rPr>
              <a:t>information</a:t>
            </a:r>
            <a:r>
              <a:rPr lang="en-US" sz="3200" dirty="0">
                <a:solidFill>
                  <a:schemeClr val="tx1"/>
                </a:solidFill>
              </a:rPr>
              <a:t>, </a:t>
            </a:r>
            <a:r>
              <a:rPr lang="en-US" sz="3200" u="sng" dirty="0">
                <a:solidFill>
                  <a:srgbClr val="5DD345"/>
                </a:solidFill>
              </a:rPr>
              <a:t>selection</a:t>
            </a:r>
            <a:r>
              <a:rPr lang="en-US" sz="3200" dirty="0">
                <a:solidFill>
                  <a:schemeClr val="tx1"/>
                </a:solidFill>
              </a:rPr>
              <a:t> </a:t>
            </a:r>
            <a:r>
              <a:rPr lang="en-US" sz="3200" dirty="0"/>
              <a:t>or</a:t>
            </a:r>
            <a:r>
              <a:rPr lang="en-US" sz="3200" dirty="0">
                <a:solidFill>
                  <a:schemeClr val="tx1"/>
                </a:solidFill>
              </a:rPr>
              <a:t> </a:t>
            </a:r>
            <a:r>
              <a:rPr lang="en-US" sz="3200" u="sng" dirty="0">
                <a:solidFill>
                  <a:srgbClr val="FF0000"/>
                </a:solidFill>
              </a:rPr>
              <a:t>error</a:t>
            </a:r>
            <a:r>
              <a:rPr lang="en-US" sz="3200" dirty="0">
                <a:solidFill>
                  <a:schemeClr val="tx1"/>
                </a:solidFill>
              </a:rPr>
              <a:t> </a:t>
            </a:r>
            <a:r>
              <a:rPr lang="en-US" sz="3200" dirty="0"/>
              <a:t>information indicated with styling (</a:t>
            </a:r>
            <a:r>
              <a:rPr lang="en-US" sz="3200" b="1" dirty="0"/>
              <a:t>bold</a:t>
            </a:r>
            <a:r>
              <a:rPr lang="en-US" sz="3200" dirty="0"/>
              <a:t>, </a:t>
            </a:r>
            <a:r>
              <a:rPr lang="en-US" sz="3200" i="1" dirty="0"/>
              <a:t>italic</a:t>
            </a:r>
            <a:r>
              <a:rPr lang="en-US" sz="3200" dirty="0"/>
              <a:t>, </a:t>
            </a:r>
            <a:r>
              <a:rPr lang="en-US" sz="3200" dirty="0">
                <a:highlight>
                  <a:srgbClr val="C0C0C0"/>
                </a:highlight>
              </a:rPr>
              <a:t>shading</a:t>
            </a:r>
            <a:r>
              <a:rPr lang="en-US" sz="3200" dirty="0"/>
              <a:t>, etc.) alone? *</a:t>
            </a:r>
          </a:p>
          <a:p>
            <a:pPr>
              <a:buNone/>
            </a:pPr>
            <a:endParaRPr lang="en-US" sz="2400" dirty="0"/>
          </a:p>
          <a:p>
            <a:pPr>
              <a:buNone/>
            </a:pPr>
            <a:r>
              <a:rPr lang="en-US" sz="2400" dirty="0"/>
              <a:t>* This </a:t>
            </a:r>
            <a:r>
              <a:rPr lang="en-US" sz="2400" u="sng" dirty="0"/>
              <a:t>isn’t a violation in itself</a:t>
            </a:r>
            <a:r>
              <a:rPr lang="en-US" sz="2400" dirty="0"/>
              <a:t>. But it may be a clue that that information isn’t available to screen reader users – go back to the JAWS testing.</a:t>
            </a:r>
          </a:p>
        </p:txBody>
      </p:sp>
      <p:sp>
        <p:nvSpPr>
          <p:cNvPr id="9" name="Slide Number Placeholder 4"/>
          <p:cNvSpPr>
            <a:spLocks noGrp="1"/>
          </p:cNvSpPr>
          <p:nvPr>
            <p:ph type="sldNum" sz="quarter" idx="4"/>
          </p:nvPr>
        </p:nvSpPr>
        <p:spPr>
          <a:xfrm>
            <a:off x="838200" y="6356350"/>
            <a:ext cx="2743200" cy="365125"/>
          </a:xfrm>
        </p:spPr>
        <p:txBody>
          <a:bodyPr/>
          <a:lstStyle/>
          <a:p>
            <a:fld id="{C09BD196-5F3A-FC43-B5C4-58C9013F17F4}" type="slidenum">
              <a:rPr lang="en-US" smtClean="0"/>
              <a:t>14</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76121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and Background Color Testing</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 name="Content Placeholder 2"/>
          <p:cNvSpPr>
            <a:spLocks noGrp="1"/>
          </p:cNvSpPr>
          <p:nvPr>
            <p:ph idx="1"/>
          </p:nvPr>
        </p:nvSpPr>
        <p:spPr/>
        <p:txBody>
          <a:bodyPr>
            <a:normAutofit/>
          </a:bodyPr>
          <a:lstStyle/>
          <a:p>
            <a:r>
              <a:rPr lang="en-US" dirty="0"/>
              <a:t>Change text and background colors in browser, Is everything that is informative still visible?</a:t>
            </a:r>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15</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9" name="Rectangle 8" descr="A partial view of Webaccessibility.com with default colors" title="Normal View">
            <a:extLst>
              <a:ext uri="{FF2B5EF4-FFF2-40B4-BE49-F238E27FC236}">
                <a16:creationId xmlns:a16="http://schemas.microsoft.com/office/drawing/2014/main" id="{D37D3036-F4B1-41FF-8ADD-71ED65414383}"/>
              </a:ext>
            </a:extLst>
          </p:cNvPr>
          <p:cNvSpPr/>
          <p:nvPr/>
        </p:nvSpPr>
        <p:spPr>
          <a:xfrm>
            <a:off x="1597276" y="2707959"/>
            <a:ext cx="3984859" cy="241594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descr="A partial view of Webaccessibility.com with black background and light green text defined in browser. Placeholder text and test button cannot be seen." title="Altered View">
            <a:extLst>
              <a:ext uri="{FF2B5EF4-FFF2-40B4-BE49-F238E27FC236}">
                <a16:creationId xmlns:a16="http://schemas.microsoft.com/office/drawing/2014/main" id="{B0D187DE-73DC-4D58-A407-9B61461AFB5A}"/>
              </a:ext>
            </a:extLst>
          </p:cNvPr>
          <p:cNvSpPr/>
          <p:nvPr/>
        </p:nvSpPr>
        <p:spPr>
          <a:xfrm>
            <a:off x="6456977" y="2707959"/>
            <a:ext cx="3984859" cy="2415941"/>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86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p>
          <a:p>
            <a:r>
              <a:rPr lang="en-US" dirty="0"/>
              <a:t>Does text wrap properly?</a:t>
            </a:r>
          </a:p>
        </p:txBody>
      </p:sp>
      <p:sp>
        <p:nvSpPr>
          <p:cNvPr id="7" name="Content Placeholder 6" descr="The Quick Brown Fox Jumps Over The Lazy Dog text in a pixelated image that covers the same sentence in text.&#10;"/>
          <p:cNvSpPr>
            <a:spLocks noGrp="1"/>
          </p:cNvSpPr>
          <p:nvPr>
            <p:ph idx="11"/>
          </p:nvPr>
        </p:nvSpPr>
        <p:spPr>
          <a:xfrm>
            <a:off x="8306690" y="2851938"/>
            <a:ext cx="3047110" cy="2129123"/>
          </a:xfrm>
        </p:spPr>
        <p:txBody>
          <a:bodyPr>
            <a:normAutofit fontScale="62500" lnSpcReduction="20000"/>
          </a:bodyPr>
          <a:lstStyle/>
          <a:p>
            <a:pPr marL="0" indent="0" algn="ctr">
              <a:buNone/>
            </a:pPr>
            <a:r>
              <a:rPr lang="en-US" sz="4400" dirty="0">
                <a:latin typeface="Comic Sans MS" panose="030F0702030302020204" pitchFamily="66" charset="0"/>
              </a:rPr>
              <a:t>The Quick Brown Fox Jumps Over The Lazy Dog</a:t>
            </a:r>
          </a:p>
          <a:p>
            <a:pPr marL="0" indent="0" algn="ctr">
              <a:buNone/>
            </a:pPr>
            <a:r>
              <a:rPr lang="en-US" sz="4400" dirty="0">
                <a:latin typeface="Comic Sans MS" panose="030F0702030302020204" pitchFamily="66" charset="0"/>
              </a:rPr>
              <a:t>The Quick Brown Fox Jumps Over The Lazy Dog</a:t>
            </a:r>
          </a:p>
          <a:p>
            <a:pPr marL="0" indent="0" algn="ctr">
              <a:buNone/>
            </a:pPr>
            <a:endParaRPr lang="en-US" sz="4400" dirty="0">
              <a:latin typeface="Comic Sans MS" panose="030F0702030302020204" pitchFamily="66" charset="0"/>
            </a:endParaRPr>
          </a:p>
        </p:txBody>
      </p:sp>
      <p:sp>
        <p:nvSpPr>
          <p:cNvPr id="9" name="Content Placeholder 6" descr="The Quick Brown Fox Jumps Over The Lazy Dog text in a pixelated image that covers the same sentence in text.&#10;"/>
          <p:cNvSpPr txBox="1">
            <a:spLocks/>
          </p:cNvSpPr>
          <p:nvPr/>
        </p:nvSpPr>
        <p:spPr>
          <a:xfrm>
            <a:off x="6673360" y="4439642"/>
            <a:ext cx="4680439" cy="1046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4400" dirty="0">
              <a:latin typeface="Comic Sans MS" panose="030F0702030302020204" pitchFamily="66" charset="0"/>
            </a:endParaRPr>
          </a:p>
        </p:txBody>
      </p:sp>
      <p:sp>
        <p:nvSpPr>
          <p:cNvPr id="10" name="Slide Number Placeholder 4"/>
          <p:cNvSpPr>
            <a:spLocks noGrp="1"/>
          </p:cNvSpPr>
          <p:nvPr>
            <p:ph type="sldNum" sz="quarter" idx="4"/>
          </p:nvPr>
        </p:nvSpPr>
        <p:spPr>
          <a:xfrm>
            <a:off x="838200" y="6356350"/>
            <a:ext cx="2743200" cy="365125"/>
          </a:xfrm>
        </p:spPr>
        <p:txBody>
          <a:bodyPr/>
          <a:lstStyle/>
          <a:p>
            <a:fld id="{4D54E504-6FAD-C340-A190-3415426541D9}" type="slidenum">
              <a:rPr lang="en-US" smtClean="0"/>
              <a:t>16</a:t>
            </a:fld>
            <a:endParaRPr lang="en-US" dirty="0"/>
          </a:p>
        </p:txBody>
      </p:sp>
      <p:sp>
        <p:nvSpPr>
          <p:cNvPr id="11"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12978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 (2)</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p>
          <a:p>
            <a:r>
              <a:rPr lang="en-US" dirty="0"/>
              <a:t>Does text wrap properly?</a:t>
            </a:r>
          </a:p>
        </p:txBody>
      </p:sp>
      <p:sp>
        <p:nvSpPr>
          <p:cNvPr id="7" name="Content Placeholder 6" descr="The Quick Brown Fox Jumps Over The Lazy Dog text in a pixelated image that covers the same sentence in text.&#10;"/>
          <p:cNvSpPr>
            <a:spLocks noGrp="1"/>
          </p:cNvSpPr>
          <p:nvPr>
            <p:ph idx="11"/>
          </p:nvPr>
        </p:nvSpPr>
        <p:spPr>
          <a:xfrm>
            <a:off x="8048272" y="2378860"/>
            <a:ext cx="3305527" cy="3063401"/>
          </a:xfrm>
        </p:spPr>
        <p:txBody>
          <a:bodyPr>
            <a:normAutofit fontScale="70000" lnSpcReduction="20000"/>
          </a:bodyPr>
          <a:lstStyle/>
          <a:p>
            <a:pPr marL="0" indent="0" algn="ctr">
              <a:buNone/>
            </a:pPr>
            <a:r>
              <a:rPr lang="en-US" sz="4400" dirty="0">
                <a:latin typeface="Comic Sans MS" panose="030F0702030302020204" pitchFamily="66" charset="0"/>
              </a:rPr>
              <a:t>The Quick Brown Fox Jumps Over The Lazy Dog</a:t>
            </a:r>
          </a:p>
          <a:p>
            <a:pPr marL="0" indent="0" algn="ctr">
              <a:buNone/>
            </a:pPr>
            <a:r>
              <a:rPr lang="en-US" sz="4400" dirty="0">
                <a:latin typeface="Comic Sans MS" panose="030F0702030302020204" pitchFamily="66" charset="0"/>
              </a:rPr>
              <a:t>The Quick Brown Fox Jumps Over The Lazy Dog</a:t>
            </a:r>
          </a:p>
          <a:p>
            <a:pPr marL="0" indent="0" algn="ctr">
              <a:buNone/>
            </a:pPr>
            <a:endParaRPr lang="en-US" sz="4400" dirty="0">
              <a:latin typeface="Comic Sans MS" panose="030F0702030302020204" pitchFamily="66" charset="0"/>
            </a:endParaRPr>
          </a:p>
        </p:txBody>
      </p:sp>
      <p:sp>
        <p:nvSpPr>
          <p:cNvPr id="9" name="Content Placeholder 6" descr="The Quick Brown Fox Jumps Over The Lazy Dog text in a pixelated image that covers the same sentence in text.&#10;"/>
          <p:cNvSpPr txBox="1">
            <a:spLocks/>
          </p:cNvSpPr>
          <p:nvPr/>
        </p:nvSpPr>
        <p:spPr>
          <a:xfrm>
            <a:off x="6673360" y="4439642"/>
            <a:ext cx="4680439" cy="1046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4400" dirty="0">
              <a:latin typeface="Comic Sans MS" panose="030F0702030302020204" pitchFamily="66" charset="0"/>
            </a:endParaRPr>
          </a:p>
        </p:txBody>
      </p:sp>
      <p:sp>
        <p:nvSpPr>
          <p:cNvPr id="10" name="Slide Number Placeholder 4"/>
          <p:cNvSpPr>
            <a:spLocks noGrp="1"/>
          </p:cNvSpPr>
          <p:nvPr>
            <p:ph type="sldNum" sz="quarter" idx="4"/>
          </p:nvPr>
        </p:nvSpPr>
        <p:spPr>
          <a:xfrm>
            <a:off x="838200" y="6356350"/>
            <a:ext cx="2743200" cy="365125"/>
          </a:xfrm>
        </p:spPr>
        <p:txBody>
          <a:bodyPr/>
          <a:lstStyle/>
          <a:p>
            <a:fld id="{37D8A9A2-63B4-6248-8B7A-5C5F25C5B20D}" type="slidenum">
              <a:rPr lang="en-US" smtClean="0"/>
              <a:t>17</a:t>
            </a:fld>
            <a:endParaRPr lang="en-US" dirty="0"/>
          </a:p>
        </p:txBody>
      </p:sp>
      <p:sp>
        <p:nvSpPr>
          <p:cNvPr id="11"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979096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 (3)</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p>
          <a:p>
            <a:r>
              <a:rPr lang="en-US" dirty="0"/>
              <a:t>Does text wrap properly?</a:t>
            </a:r>
          </a:p>
        </p:txBody>
      </p:sp>
      <p:sp>
        <p:nvSpPr>
          <p:cNvPr id="9" name="Content Placeholder 6" descr="The Quick Brown Fox Jumps Over The Lazy Dog text in a pixelated image that covers the same sentence in text.&#10;"/>
          <p:cNvSpPr txBox="1">
            <a:spLocks/>
          </p:cNvSpPr>
          <p:nvPr/>
        </p:nvSpPr>
        <p:spPr>
          <a:xfrm>
            <a:off x="6673360" y="4439642"/>
            <a:ext cx="4680439" cy="1046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4400" dirty="0">
              <a:latin typeface="Comic Sans MS" panose="030F0702030302020204" pitchFamily="66" charset="0"/>
            </a:endParaRPr>
          </a:p>
        </p:txBody>
      </p:sp>
      <p:pic>
        <p:nvPicPr>
          <p:cNvPr id="10" name="Content Placeholder 9" descr="The Quick Brown Fox Jumps Over The Lazy Dog is repeated twice and zoomed in to the point that the image is cropped" title="Zoomed text has been clipped so that it shows as &quot;The Quick Br&quot;, &quot;Fox Jumps O&quot;, etc."/>
          <p:cNvPicPr>
            <a:picLocks noGrp="1" noChangeAspect="1"/>
          </p:cNvPicPr>
          <p:nvPr>
            <p:ph idx="11"/>
          </p:nvPr>
        </p:nvPicPr>
        <p:blipFill>
          <a:blip r:embed="rId3"/>
          <a:stretch>
            <a:fillRect/>
          </a:stretch>
        </p:blipFill>
        <p:spPr>
          <a:xfrm>
            <a:off x="8299938" y="2455139"/>
            <a:ext cx="3053862" cy="2910843"/>
          </a:xfrm>
        </p:spPr>
      </p:pic>
      <p:sp>
        <p:nvSpPr>
          <p:cNvPr id="11" name="Slide Number Placeholder 4"/>
          <p:cNvSpPr>
            <a:spLocks noGrp="1"/>
          </p:cNvSpPr>
          <p:nvPr>
            <p:ph type="sldNum" sz="quarter" idx="4"/>
          </p:nvPr>
        </p:nvSpPr>
        <p:spPr>
          <a:xfrm>
            <a:off x="838200" y="6356350"/>
            <a:ext cx="2743200" cy="365125"/>
          </a:xfrm>
        </p:spPr>
        <p:txBody>
          <a:bodyPr/>
          <a:lstStyle/>
          <a:p>
            <a:fld id="{7E64E47A-770A-7A45-B012-FCBAB366A686}" type="slidenum">
              <a:rPr lang="en-US" smtClean="0"/>
              <a:t>18</a:t>
            </a:fld>
            <a:endParaRPr lang="en-US" dirty="0"/>
          </a:p>
        </p:txBody>
      </p:sp>
      <p:sp>
        <p:nvSpPr>
          <p:cNvPr id="12"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831388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 (4)</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solidFill>
                <a:schemeClr val="tx1"/>
              </a:solidFill>
            </a:endParaRPr>
          </a:p>
          <a:p>
            <a:r>
              <a:rPr lang="en-US" dirty="0">
                <a:solidFill>
                  <a:schemeClr val="bg1">
                    <a:lumMod val="75000"/>
                  </a:schemeClr>
                </a:solidFill>
              </a:rPr>
              <a:t>Does text wrap properly?</a:t>
            </a:r>
          </a:p>
          <a:p>
            <a:r>
              <a:rPr lang="en-US" dirty="0"/>
              <a:t>Is any feature lost / hidden?</a:t>
            </a:r>
          </a:p>
        </p:txBody>
      </p:sp>
      <p:pic>
        <p:nvPicPr>
          <p:cNvPr id="9" name="Picture 8" descr="The banner of a page &quot;Citylights - your access to the city&quot; with a &quot;Quick Menu&quot; drop-down on the right, and a &quot;Go&quot; button next to it." title="A view of a &quot;Citylights&quot; website's banner, with a &quot;Quick Menu&quot; drop down on the right, followed by a &quot;Go&quot; button"/>
          <p:cNvPicPr>
            <a:picLocks noChangeAspect="1"/>
          </p:cNvPicPr>
          <p:nvPr/>
        </p:nvPicPr>
        <p:blipFill>
          <a:blip r:embed="rId3"/>
          <a:stretch>
            <a:fillRect/>
          </a:stretch>
        </p:blipFill>
        <p:spPr>
          <a:xfrm>
            <a:off x="6356837" y="2558465"/>
            <a:ext cx="5545015" cy="641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he banner of a page &quot;Citylights - your access to the city&quot; which has been zoomed in the browser, so that the &quot;Go&quot; button is off screen visibly." title="The same&quot;Citylights&quot; website's banner with modeate zoom (~110%), the &quot;Quick Menu&quot; drop down on the right, but the &quot;Go&quot; button is missing"/>
          <p:cNvPicPr>
            <a:picLocks noChangeAspect="1"/>
          </p:cNvPicPr>
          <p:nvPr/>
        </p:nvPicPr>
        <p:blipFill>
          <a:blip r:embed="rId4"/>
          <a:stretch>
            <a:fillRect/>
          </a:stretch>
        </p:blipFill>
        <p:spPr>
          <a:xfrm>
            <a:off x="6356837" y="4477881"/>
            <a:ext cx="5545015" cy="600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Arrow: Down 10" title="...becomes..."/>
          <p:cNvSpPr/>
          <p:nvPr/>
        </p:nvSpPr>
        <p:spPr>
          <a:xfrm>
            <a:off x="8931517" y="3557409"/>
            <a:ext cx="395654" cy="562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4"/>
          <p:cNvSpPr>
            <a:spLocks noGrp="1"/>
          </p:cNvSpPr>
          <p:nvPr>
            <p:ph type="sldNum" sz="quarter" idx="4"/>
          </p:nvPr>
        </p:nvSpPr>
        <p:spPr>
          <a:xfrm>
            <a:off x="838200" y="6356350"/>
            <a:ext cx="2743200" cy="365125"/>
          </a:xfrm>
        </p:spPr>
        <p:txBody>
          <a:bodyPr/>
          <a:lstStyle/>
          <a:p>
            <a:fld id="{2D191F21-E17C-8E4B-80BC-AB0F9DE641F8}" type="slidenum">
              <a:rPr lang="en-US" smtClean="0"/>
              <a:t>19</a:t>
            </a:fld>
            <a:endParaRPr lang="en-US" dirty="0"/>
          </a:p>
        </p:txBody>
      </p:sp>
      <p:sp>
        <p:nvSpPr>
          <p:cNvPr id="13"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211663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Overview</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a:xfrm>
            <a:off x="838200" y="1667912"/>
            <a:ext cx="10515600" cy="4532801"/>
          </a:xfrm>
        </p:spPr>
        <p:txBody>
          <a:bodyPr/>
          <a:lstStyle/>
          <a:p>
            <a:pPr marL="457200" indent="-568325">
              <a:buFont typeface="+mj-lt"/>
              <a:buAutoNum type="romanLcPeriod"/>
            </a:pPr>
            <a:r>
              <a:rPr lang="en-US" dirty="0">
                <a:solidFill>
                  <a:srgbClr val="000000"/>
                </a:solidFill>
              </a:rPr>
              <a:t>Check Page Using Keyboard-Only Access</a:t>
            </a:r>
          </a:p>
          <a:p>
            <a:pPr marL="457200" indent="-568325">
              <a:buFont typeface="+mj-lt"/>
              <a:buAutoNum type="romanLcPeriod"/>
            </a:pPr>
            <a:r>
              <a:rPr lang="en-US" dirty="0">
                <a:solidFill>
                  <a:srgbClr val="000000"/>
                </a:solidFill>
              </a:rPr>
              <a:t>Check Page Using A Screen Reader</a:t>
            </a:r>
          </a:p>
          <a:p>
            <a:pPr marL="457200" indent="-568325">
              <a:buFont typeface="+mj-lt"/>
              <a:buAutoNum type="romanLcPeriod"/>
            </a:pPr>
            <a:r>
              <a:rPr lang="en-US" dirty="0">
                <a:solidFill>
                  <a:srgbClr val="000000"/>
                </a:solidFill>
              </a:rPr>
              <a:t>Check Images, Color, Text Zoom, and CSS</a:t>
            </a:r>
          </a:p>
          <a:p>
            <a:pPr marL="457200" indent="-568325">
              <a:buFont typeface="+mj-lt"/>
              <a:buAutoNum type="romanLcPeriod"/>
            </a:pPr>
            <a:r>
              <a:rPr lang="en-US" dirty="0">
                <a:solidFill>
                  <a:srgbClr val="000000"/>
                </a:solidFill>
              </a:rPr>
              <a:t>Verify Equivalent Reading Order</a:t>
            </a:r>
          </a:p>
          <a:p>
            <a:pPr marL="457200" indent="-568325">
              <a:buFont typeface="+mj-lt"/>
              <a:buAutoNum type="romanLcPeriod"/>
            </a:pPr>
            <a:r>
              <a:rPr lang="en-US" dirty="0">
                <a:solidFill>
                  <a:srgbClr val="000000"/>
                </a:solidFill>
              </a:rPr>
              <a:t>Check Roles and ARIA</a:t>
            </a:r>
          </a:p>
          <a:p>
            <a:pPr marL="457200" indent="-568325">
              <a:buFont typeface="+mj-lt"/>
              <a:buAutoNum type="romanLcPeriod"/>
            </a:pPr>
            <a:r>
              <a:rPr lang="en-US" dirty="0">
                <a:solidFill>
                  <a:srgbClr val="000000"/>
                </a:solidFill>
              </a:rPr>
              <a:t>Automatic testing tools</a:t>
            </a:r>
          </a:p>
          <a:p>
            <a:pPr marL="457200" indent="-568325">
              <a:buFont typeface="+mj-lt"/>
              <a:buAutoNum type="romanLcPeriod"/>
            </a:pPr>
            <a:r>
              <a:rPr lang="en-US" dirty="0">
                <a:solidFill>
                  <a:srgbClr val="000000"/>
                </a:solidFill>
              </a:rPr>
              <a:t>Checklists and testing teams</a:t>
            </a:r>
          </a:p>
        </p:txBody>
      </p:sp>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4018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 (5)</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solidFill>
                <a:schemeClr val="tx1"/>
              </a:solidFill>
            </a:endParaRPr>
          </a:p>
          <a:p>
            <a:r>
              <a:rPr lang="en-US" dirty="0">
                <a:solidFill>
                  <a:schemeClr val="bg1">
                    <a:lumMod val="75000"/>
                  </a:schemeClr>
                </a:solidFill>
              </a:rPr>
              <a:t>Does text wrap properly?</a:t>
            </a:r>
          </a:p>
          <a:p>
            <a:r>
              <a:rPr lang="en-US" dirty="0"/>
              <a:t>Is any feature lost / hidden?</a:t>
            </a:r>
          </a:p>
        </p:txBody>
      </p:sp>
      <p:pic>
        <p:nvPicPr>
          <p:cNvPr id="9" name="Picture 8" descr="The banner of a page &quot;Citylights - your access to the city&quot; with a &quot;Quick Menu&quot; drop-down on the right, and a &quot;Go&quot; button next to it. The &quot;Go&quot; button is circled in red." title="A view of a &quot;Citylights&quot; website's banner, with a &quot;Quick Menu&quot; drop down on the right, followed by a &quot;Go&quot; button, which is highlighted with a dotted red circle"/>
          <p:cNvPicPr>
            <a:picLocks noChangeAspect="1"/>
          </p:cNvPicPr>
          <p:nvPr/>
        </p:nvPicPr>
        <p:blipFill>
          <a:blip r:embed="rId3"/>
          <a:stretch>
            <a:fillRect/>
          </a:stretch>
        </p:blipFill>
        <p:spPr>
          <a:xfrm>
            <a:off x="6356837" y="2558465"/>
            <a:ext cx="5545015" cy="641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The banner of a page &quot;Citylights - your access to the city&quot; which has been zoomed in the browser, so that the &quot;Go&quot; button is off screen visibly. This change is circled in red." title="The same&quot;Citylights&quot; website's banner with modeate zoom (~110%), the &quot;Quick Menu&quot; drop down on the right, but the &quot;Go&quot; button is missing, which is highlighted with a dotted red circle"/>
          <p:cNvPicPr>
            <a:picLocks noChangeAspect="1"/>
          </p:cNvPicPr>
          <p:nvPr/>
        </p:nvPicPr>
        <p:blipFill>
          <a:blip r:embed="rId4"/>
          <a:stretch>
            <a:fillRect/>
          </a:stretch>
        </p:blipFill>
        <p:spPr>
          <a:xfrm>
            <a:off x="6356837" y="4477881"/>
            <a:ext cx="5545015" cy="600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Arrow: Down 10" title="...becomes..."/>
          <p:cNvSpPr/>
          <p:nvPr/>
        </p:nvSpPr>
        <p:spPr>
          <a:xfrm>
            <a:off x="8931517" y="3557409"/>
            <a:ext cx="395654" cy="562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title="Highlight for the missing &quot;Go&quot; button"/>
          <p:cNvSpPr/>
          <p:nvPr/>
        </p:nvSpPr>
        <p:spPr>
          <a:xfrm>
            <a:off x="11350872" y="4413738"/>
            <a:ext cx="762000" cy="773724"/>
          </a:xfrm>
          <a:prstGeom prst="ellipse">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title="Highlight for the &quot;Go&quot; button"/>
          <p:cNvSpPr/>
          <p:nvPr/>
        </p:nvSpPr>
        <p:spPr>
          <a:xfrm>
            <a:off x="11347944" y="2558465"/>
            <a:ext cx="762000" cy="773724"/>
          </a:xfrm>
          <a:prstGeom prst="ellipse">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p:cNvSpPr>
            <a:spLocks noGrp="1"/>
          </p:cNvSpPr>
          <p:nvPr>
            <p:ph type="sldNum" sz="quarter" idx="4"/>
          </p:nvPr>
        </p:nvSpPr>
        <p:spPr>
          <a:xfrm>
            <a:off x="838200" y="6356350"/>
            <a:ext cx="2743200" cy="365125"/>
          </a:xfrm>
        </p:spPr>
        <p:txBody>
          <a:bodyPr/>
          <a:lstStyle/>
          <a:p>
            <a:fld id="{B87436B2-1290-4B43-AE81-6C31685F4623}" type="slidenum">
              <a:rPr lang="en-US" smtClean="0"/>
              <a:t>20</a:t>
            </a:fld>
            <a:endParaRPr lang="en-US" dirty="0"/>
          </a:p>
        </p:txBody>
      </p:sp>
      <p:sp>
        <p:nvSpPr>
          <p:cNvPr id="15"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034080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Enlarging Text (6)</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a:xfrm>
            <a:off x="838200" y="1644161"/>
            <a:ext cx="5140569" cy="4532801"/>
          </a:xfrm>
        </p:spPr>
        <p:txBody>
          <a:bodyPr/>
          <a:lstStyle/>
          <a:p>
            <a:pPr marL="0" indent="0">
              <a:buNone/>
            </a:pPr>
            <a:r>
              <a:rPr lang="en-US" sz="3000" dirty="0"/>
              <a:t>Increase size to 200%, </a:t>
            </a:r>
            <a:br>
              <a:rPr lang="en-US" sz="3000" dirty="0"/>
            </a:br>
            <a:r>
              <a:rPr lang="en-US" sz="3000" dirty="0"/>
              <a:t>open responsive design view (Ctrl-Shift-M in Firefox), and scale down to 1366x768 (most common screen size). </a:t>
            </a:r>
          </a:p>
          <a:p>
            <a:endParaRPr lang="en-US" dirty="0">
              <a:solidFill>
                <a:schemeClr val="tx1"/>
              </a:solidFill>
            </a:endParaRPr>
          </a:p>
          <a:p>
            <a:r>
              <a:rPr lang="en-US" dirty="0">
                <a:solidFill>
                  <a:schemeClr val="bg1">
                    <a:lumMod val="75000"/>
                  </a:schemeClr>
                </a:solidFill>
              </a:rPr>
              <a:t>Does text wrap properly?</a:t>
            </a:r>
          </a:p>
          <a:p>
            <a:r>
              <a:rPr lang="en-US" dirty="0">
                <a:solidFill>
                  <a:schemeClr val="bg1">
                    <a:lumMod val="75000"/>
                  </a:schemeClr>
                </a:solidFill>
              </a:rPr>
              <a:t>Is any feature lost / hidden?</a:t>
            </a:r>
          </a:p>
          <a:p>
            <a:r>
              <a:rPr lang="en-US" dirty="0"/>
              <a:t>Does text blur?</a:t>
            </a:r>
          </a:p>
        </p:txBody>
      </p:sp>
      <p:sp>
        <p:nvSpPr>
          <p:cNvPr id="7" name="Content Placeholder 6" descr="The Quick Brown Fox Jumps Over The Lazy Dog text in a pixelated image that covers the same sentence in text.&#10;"/>
          <p:cNvSpPr>
            <a:spLocks noGrp="1"/>
          </p:cNvSpPr>
          <p:nvPr>
            <p:ph idx="11"/>
          </p:nvPr>
        </p:nvSpPr>
        <p:spPr/>
        <p:txBody>
          <a:bodyPr>
            <a:normAutofit lnSpcReduction="10000"/>
          </a:bodyPr>
          <a:lstStyle/>
          <a:p>
            <a:pPr marL="0" indent="0" algn="ctr">
              <a:buNone/>
            </a:pPr>
            <a:r>
              <a:rPr lang="en-US" dirty="0"/>
              <a:t>The </a:t>
            </a:r>
          </a:p>
          <a:p>
            <a:pPr marL="0" indent="0" algn="ctr">
              <a:buNone/>
            </a:pPr>
            <a:r>
              <a:rPr lang="en-US" dirty="0"/>
              <a:t>Quick </a:t>
            </a:r>
          </a:p>
          <a:p>
            <a:pPr marL="0" indent="0" algn="ctr">
              <a:buNone/>
            </a:pPr>
            <a:r>
              <a:rPr lang="en-US" dirty="0"/>
              <a:t>Brown </a:t>
            </a:r>
          </a:p>
          <a:p>
            <a:pPr marL="0" indent="0" algn="ctr">
              <a:buNone/>
            </a:pPr>
            <a:r>
              <a:rPr lang="en-US" dirty="0"/>
              <a:t>Fox </a:t>
            </a:r>
          </a:p>
          <a:p>
            <a:pPr marL="0" indent="0" algn="ctr">
              <a:buNone/>
            </a:pPr>
            <a:r>
              <a:rPr lang="en-US" dirty="0"/>
              <a:t>Jumps </a:t>
            </a:r>
          </a:p>
          <a:p>
            <a:pPr marL="0" indent="0" algn="ctr">
              <a:buNone/>
            </a:pPr>
            <a:r>
              <a:rPr lang="en-US" dirty="0"/>
              <a:t>Over </a:t>
            </a:r>
          </a:p>
          <a:p>
            <a:pPr marL="0" indent="0" algn="ctr">
              <a:buNone/>
            </a:pPr>
            <a:r>
              <a:rPr lang="en-US" dirty="0"/>
              <a:t>The </a:t>
            </a:r>
          </a:p>
          <a:p>
            <a:pPr marL="0" indent="0" algn="ctr">
              <a:buNone/>
            </a:pPr>
            <a:r>
              <a:rPr lang="en-US" dirty="0"/>
              <a:t>Lazy </a:t>
            </a:r>
          </a:p>
          <a:p>
            <a:pPr marL="0" indent="0" algn="ctr">
              <a:buNone/>
            </a:pPr>
            <a:r>
              <a:rPr lang="en-US" dirty="0"/>
              <a:t>Dog</a:t>
            </a:r>
          </a:p>
        </p:txBody>
      </p:sp>
      <p:pic>
        <p:nvPicPr>
          <p:cNvPr id="1027" name="Picture 3" descr="The sentence &quot;The Quick Brown Fox Jumps Over The Lazy Dog&quot; appears blurry and hard to read." title="Blurry Text"/>
          <p:cNvPicPr>
            <a:picLocks noChangeAspect="1" noChangeArrowheads="1"/>
          </p:cNvPicPr>
          <p:nvPr/>
        </p:nvPicPr>
        <p:blipFill rotWithShape="1">
          <a:blip r:embed="rId3">
            <a:extLst>
              <a:ext uri="{28A0092B-C50C-407E-A947-70E740481C1C}">
                <a14:useLocalDpi xmlns:a14="http://schemas.microsoft.com/office/drawing/2010/main" val="0"/>
              </a:ext>
            </a:extLst>
          </a:blip>
          <a:srcRect r="20088"/>
          <a:stretch/>
        </p:blipFill>
        <p:spPr bwMode="auto">
          <a:xfrm>
            <a:off x="6824578" y="3070354"/>
            <a:ext cx="4064742" cy="131579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p:cNvSpPr>
            <a:spLocks noGrp="1"/>
          </p:cNvSpPr>
          <p:nvPr>
            <p:ph type="sldNum" sz="quarter" idx="4"/>
          </p:nvPr>
        </p:nvSpPr>
        <p:spPr>
          <a:xfrm>
            <a:off x="838200" y="6356350"/>
            <a:ext cx="2743200" cy="365125"/>
          </a:xfrm>
        </p:spPr>
        <p:txBody>
          <a:bodyPr/>
          <a:lstStyle/>
          <a:p>
            <a:fld id="{5715EB52-263E-D542-BAAA-6D87281DF557}" type="slidenum">
              <a:rPr lang="en-US" smtClean="0"/>
              <a:t>21</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549267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and Background Color Testing (2)</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 name="Content Placeholder 2"/>
          <p:cNvSpPr>
            <a:spLocks noGrp="1"/>
          </p:cNvSpPr>
          <p:nvPr>
            <p:ph idx="1"/>
          </p:nvPr>
        </p:nvSpPr>
        <p:spPr>
          <a:xfrm>
            <a:off x="838199" y="1644161"/>
            <a:ext cx="10914089" cy="4532801"/>
          </a:xfrm>
        </p:spPr>
        <p:txBody>
          <a:bodyPr>
            <a:normAutofit/>
          </a:bodyPr>
          <a:lstStyle/>
          <a:p>
            <a:r>
              <a:rPr lang="en-US" dirty="0"/>
              <a:t>Exit responsive design view, reduce size to default, </a:t>
            </a:r>
            <a:br>
              <a:rPr lang="en-US" dirty="0"/>
            </a:br>
            <a:r>
              <a:rPr lang="en-US" dirty="0"/>
              <a:t>and activate Color Contrast Checker:</a:t>
            </a:r>
            <a:br>
              <a:rPr lang="en-US" dirty="0"/>
            </a:br>
            <a:r>
              <a:rPr lang="en-US" sz="2400" dirty="0">
                <a:hlinkClick r:id="rId2"/>
              </a:rPr>
              <a:t>https://www.levelaccess.com/compliance-resource/color-contrast-checker/</a:t>
            </a:r>
            <a:endParaRPr lang="en-US" sz="2400" dirty="0"/>
          </a:p>
          <a:p>
            <a:pPr marL="296863" indent="-282575"/>
            <a:endParaRPr lang="en-US" sz="2400"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pic>
        <p:nvPicPr>
          <p:cNvPr id="11" name="Picture 10" descr="SSB's Color Contrast Checker with default values" title="Color Contrast Checker">
            <a:extLst>
              <a:ext uri="{FF2B5EF4-FFF2-40B4-BE49-F238E27FC236}">
                <a16:creationId xmlns:a16="http://schemas.microsoft.com/office/drawing/2014/main" id="{AD2F49DC-D8A4-4E96-B166-C46DA501DB55}"/>
              </a:ext>
            </a:extLst>
          </p:cNvPr>
          <p:cNvPicPr>
            <a:picLocks noChangeAspect="1"/>
          </p:cNvPicPr>
          <p:nvPr/>
        </p:nvPicPr>
        <p:blipFill>
          <a:blip r:embed="rId3"/>
          <a:stretch>
            <a:fillRect/>
          </a:stretch>
        </p:blipFill>
        <p:spPr>
          <a:xfrm>
            <a:off x="2209800" y="3179689"/>
            <a:ext cx="3812808" cy="2256099"/>
          </a:xfrm>
          <a:prstGeom prst="rect">
            <a:avLst/>
          </a:prstGeom>
          <a:effectLst>
            <a:outerShdw blurRad="50800" dist="50800" dir="5400000" algn="ctr" rotWithShape="0">
              <a:srgbClr val="000000"/>
            </a:outerShdw>
          </a:effectLst>
        </p:spPr>
      </p:pic>
      <p:sp>
        <p:nvSpPr>
          <p:cNvPr id="14" name="TextBox 13">
            <a:extLst>
              <a:ext uri="{FF2B5EF4-FFF2-40B4-BE49-F238E27FC236}">
                <a16:creationId xmlns:a16="http://schemas.microsoft.com/office/drawing/2014/main" id="{1ACE351D-E49E-4D6C-B628-0100D8AF6E5E}"/>
              </a:ext>
            </a:extLst>
          </p:cNvPr>
          <p:cNvSpPr txBox="1"/>
          <p:nvPr/>
        </p:nvSpPr>
        <p:spPr>
          <a:xfrm>
            <a:off x="6799343" y="3569075"/>
            <a:ext cx="2708114" cy="1477328"/>
          </a:xfrm>
          <a:prstGeom prst="rect">
            <a:avLst/>
          </a:prstGeom>
          <a:solidFill>
            <a:srgbClr val="D2D2D2"/>
          </a:solidFill>
        </p:spPr>
        <p:txBody>
          <a:bodyPr wrap="square" rtlCol="0">
            <a:spAutoFit/>
          </a:bodyPr>
          <a:lstStyle/>
          <a:p>
            <a:r>
              <a:rPr lang="en-US" dirty="0">
                <a:solidFill>
                  <a:srgbClr val="FFD966"/>
                </a:solidFill>
              </a:rPr>
              <a:t>This is an example of poor contrast. It is not a great example as it cannot really be read. If you can read this</a:t>
            </a:r>
          </a:p>
        </p:txBody>
      </p:sp>
    </p:spTree>
    <p:extLst>
      <p:ext uri="{BB962C8B-B14F-4D97-AF65-F5344CB8AC3E}">
        <p14:creationId xmlns:p14="http://schemas.microsoft.com/office/powerpoint/2010/main" val="48128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Testing – Information &amp; Relationship</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a:xfrm>
            <a:off x="838200" y="1644161"/>
            <a:ext cx="9598269" cy="1878685"/>
          </a:xfrm>
        </p:spPr>
        <p:txBody>
          <a:bodyPr>
            <a:normAutofit/>
          </a:bodyPr>
          <a:lstStyle/>
          <a:p>
            <a:pPr marL="0" indent="0">
              <a:buNone/>
            </a:pPr>
            <a:r>
              <a:rPr lang="en-US" dirty="0"/>
              <a:t>Remove CSS</a:t>
            </a:r>
          </a:p>
          <a:p>
            <a:r>
              <a:rPr lang="en-US" dirty="0"/>
              <a:t>In Firefox go to </a:t>
            </a:r>
            <a:r>
              <a:rPr lang="en-US" dirty="0">
                <a:latin typeface="Courier New" panose="02070309020205020404" pitchFamily="49" charset="0"/>
                <a:cs typeface="Courier New" panose="02070309020205020404" pitchFamily="49" charset="0"/>
              </a:rPr>
              <a:t>View -&gt; Page Style -&gt; No Style </a:t>
            </a:r>
            <a:r>
              <a:rPr lang="en-US" dirty="0"/>
              <a:t>to remove CSS.</a:t>
            </a:r>
          </a:p>
        </p:txBody>
      </p:sp>
      <p:sp>
        <p:nvSpPr>
          <p:cNvPr id="7" name="Slide Number Placeholder 4"/>
          <p:cNvSpPr>
            <a:spLocks noGrp="1"/>
          </p:cNvSpPr>
          <p:nvPr>
            <p:ph type="sldNum" sz="quarter" idx="4"/>
          </p:nvPr>
        </p:nvSpPr>
        <p:spPr>
          <a:xfrm>
            <a:off x="838200" y="6356350"/>
            <a:ext cx="2743200" cy="365125"/>
          </a:xfrm>
        </p:spPr>
        <p:txBody>
          <a:bodyPr/>
          <a:lstStyle/>
          <a:p>
            <a:fld id="{157FD582-E932-0C4A-AC28-F21CB9B69C81}" type="slidenum">
              <a:rPr lang="en-US" smtClean="0"/>
              <a:t>23</a:t>
            </a:fld>
            <a:endParaRPr lang="en-US" dirty="0"/>
          </a:p>
        </p:txBody>
      </p:sp>
      <p:sp>
        <p:nvSpPr>
          <p:cNvPr id="8"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392787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066"/>
            <a:ext cx="10864362" cy="637198"/>
          </a:xfrm>
        </p:spPr>
        <p:txBody>
          <a:bodyPr anchor="b"/>
          <a:lstStyle/>
          <a:p>
            <a:r>
              <a:rPr lang="en-US" dirty="0"/>
              <a:t>CSS Testing – Info &amp; Relationship (2)</a:t>
            </a:r>
          </a:p>
        </p:txBody>
      </p:sp>
      <p:sp>
        <p:nvSpPr>
          <p:cNvPr id="6" name="Subtitle 5"/>
          <p:cNvSpPr>
            <a:spLocks noGrp="1"/>
          </p:cNvSpPr>
          <p:nvPr>
            <p:ph type="subTitle" idx="10"/>
          </p:nvPr>
        </p:nvSpPr>
        <p:spPr/>
        <p:txBody>
          <a:bodyPr>
            <a:normAutofit fontScale="92500" lnSpcReduction="10000"/>
          </a:bodyPr>
          <a:lstStyle/>
          <a:p>
            <a:r>
              <a:rPr lang="en-US" dirty="0"/>
              <a:t>Web A11y Testing 101</a:t>
            </a:r>
          </a:p>
        </p:txBody>
      </p:sp>
      <p:sp>
        <p:nvSpPr>
          <p:cNvPr id="37" name="Content Placeholder 36"/>
          <p:cNvSpPr>
            <a:spLocks noGrp="1"/>
          </p:cNvSpPr>
          <p:nvPr>
            <p:ph idx="1"/>
          </p:nvPr>
        </p:nvSpPr>
        <p:spPr>
          <a:xfrm>
            <a:off x="838200" y="1644161"/>
            <a:ext cx="9598269" cy="1878685"/>
          </a:xfrm>
        </p:spPr>
        <p:txBody>
          <a:bodyPr>
            <a:normAutofit/>
          </a:bodyPr>
          <a:lstStyle/>
          <a:p>
            <a:pPr marL="0" indent="0">
              <a:buNone/>
            </a:pPr>
            <a:r>
              <a:rPr lang="en-US" dirty="0"/>
              <a:t>Remove CSS</a:t>
            </a:r>
          </a:p>
          <a:p>
            <a:r>
              <a:rPr lang="en-US" dirty="0">
                <a:solidFill>
                  <a:schemeClr val="bg1">
                    <a:lumMod val="75000"/>
                  </a:schemeClr>
                </a:solidFill>
              </a:rPr>
              <a:t>In Firefox go to </a:t>
            </a:r>
            <a:r>
              <a:rPr lang="en-US" dirty="0">
                <a:solidFill>
                  <a:schemeClr val="bg1">
                    <a:lumMod val="75000"/>
                  </a:schemeClr>
                </a:solidFill>
                <a:latin typeface="Courier New" panose="02070309020205020404" pitchFamily="49" charset="0"/>
                <a:cs typeface="Courier New" panose="02070309020205020404" pitchFamily="49" charset="0"/>
              </a:rPr>
              <a:t>View -&gt; Page Style -&gt; No Style </a:t>
            </a:r>
            <a:r>
              <a:rPr lang="en-US" dirty="0">
                <a:solidFill>
                  <a:schemeClr val="bg1">
                    <a:lumMod val="75000"/>
                  </a:schemeClr>
                </a:solidFill>
              </a:rPr>
              <a:t>to remove CSS.</a:t>
            </a:r>
          </a:p>
        </p:txBody>
      </p:sp>
      <p:sp>
        <p:nvSpPr>
          <p:cNvPr id="7" name="Content Placeholder 6"/>
          <p:cNvSpPr>
            <a:spLocks noGrp="1"/>
          </p:cNvSpPr>
          <p:nvPr>
            <p:ph idx="11"/>
          </p:nvPr>
        </p:nvSpPr>
        <p:spPr>
          <a:xfrm>
            <a:off x="8882121" y="3217985"/>
            <a:ext cx="2471679" cy="2778721"/>
          </a:xfrm>
        </p:spPr>
        <p:txBody>
          <a:bodyPr>
            <a:normAutofit fontScale="55000" lnSpcReduction="20000"/>
          </a:bodyPr>
          <a:lstStyle/>
          <a:p>
            <a:pPr marL="0" indent="0">
              <a:buNone/>
            </a:pPr>
            <a:r>
              <a:rPr lang="en-US" sz="2400" dirty="0">
                <a:solidFill>
                  <a:schemeClr val="tx1">
                    <a:lumMod val="50000"/>
                  </a:schemeClr>
                </a:solidFill>
              </a:rPr>
              <a:t>Needs to be done by</a:t>
            </a:r>
          </a:p>
          <a:p>
            <a:pPr marL="0" indent="0">
              <a:buNone/>
            </a:pPr>
            <a:r>
              <a:rPr lang="en-US" sz="2400" dirty="0">
                <a:solidFill>
                  <a:schemeClr val="tx1">
                    <a:lumMod val="50000"/>
                  </a:schemeClr>
                </a:solidFill>
              </a:rPr>
              <a:t>Info</a:t>
            </a:r>
          </a:p>
          <a:p>
            <a:pPr marL="0" indent="0">
              <a:buNone/>
            </a:pPr>
            <a:r>
              <a:rPr lang="en-US" sz="2400" dirty="0">
                <a:solidFill>
                  <a:schemeClr val="tx1">
                    <a:lumMod val="50000"/>
                  </a:schemeClr>
                </a:solidFill>
              </a:rPr>
              <a:t>3</a:t>
            </a:r>
            <a:r>
              <a:rPr lang="en-US" sz="2400" baseline="30000" dirty="0">
                <a:solidFill>
                  <a:schemeClr val="tx1">
                    <a:lumMod val="50000"/>
                  </a:schemeClr>
                </a:solidFill>
              </a:rPr>
              <a:t>rd</a:t>
            </a:r>
            <a:r>
              <a:rPr lang="en-US" sz="2400" dirty="0">
                <a:solidFill>
                  <a:schemeClr val="tx1">
                    <a:lumMod val="50000"/>
                  </a:schemeClr>
                </a:solidFill>
              </a:rPr>
              <a:t> of July</a:t>
            </a:r>
          </a:p>
          <a:p>
            <a:pPr marL="0" indent="0">
              <a:buNone/>
            </a:pPr>
            <a:r>
              <a:rPr lang="en-US" sz="2400" dirty="0">
                <a:solidFill>
                  <a:schemeClr val="tx1">
                    <a:lumMod val="50000"/>
                  </a:schemeClr>
                </a:solidFill>
              </a:rPr>
              <a:t>5</a:t>
            </a:r>
            <a:r>
              <a:rPr lang="en-US" sz="2400" baseline="30000" dirty="0">
                <a:solidFill>
                  <a:schemeClr val="tx1">
                    <a:lumMod val="50000"/>
                  </a:schemeClr>
                </a:solidFill>
              </a:rPr>
              <a:t>th</a:t>
            </a:r>
            <a:r>
              <a:rPr lang="en-US" sz="2400" dirty="0">
                <a:solidFill>
                  <a:schemeClr val="tx1">
                    <a:lumMod val="50000"/>
                  </a:schemeClr>
                </a:solidFill>
              </a:rPr>
              <a:t> of April</a:t>
            </a:r>
          </a:p>
          <a:p>
            <a:pPr marL="0" indent="0">
              <a:buNone/>
            </a:pPr>
            <a:r>
              <a:rPr lang="en-US" sz="2400" dirty="0">
                <a:solidFill>
                  <a:schemeClr val="tx1">
                    <a:lumMod val="50000"/>
                  </a:schemeClr>
                </a:solidFill>
              </a:rPr>
              <a:t>5</a:t>
            </a:r>
            <a:r>
              <a:rPr lang="en-US" sz="2400" baseline="30000" dirty="0">
                <a:solidFill>
                  <a:schemeClr val="tx1">
                    <a:lumMod val="50000"/>
                  </a:schemeClr>
                </a:solidFill>
              </a:rPr>
              <a:t>th</a:t>
            </a:r>
            <a:r>
              <a:rPr lang="en-US" sz="2400" dirty="0">
                <a:solidFill>
                  <a:schemeClr val="tx1">
                    <a:lumMod val="50000"/>
                  </a:schemeClr>
                </a:solidFill>
              </a:rPr>
              <a:t> of July</a:t>
            </a:r>
          </a:p>
          <a:p>
            <a:pPr marL="0" indent="0">
              <a:buNone/>
            </a:pPr>
            <a:r>
              <a:rPr lang="en-US" sz="2400" dirty="0">
                <a:solidFill>
                  <a:schemeClr val="tx1">
                    <a:lumMod val="50000"/>
                  </a:schemeClr>
                </a:solidFill>
              </a:rPr>
              <a:t>Task</a:t>
            </a:r>
          </a:p>
          <a:p>
            <a:pPr marL="0" indent="0">
              <a:buNone/>
            </a:pPr>
            <a:r>
              <a:rPr lang="en-US" sz="2400" dirty="0">
                <a:solidFill>
                  <a:schemeClr val="tx1">
                    <a:lumMod val="50000"/>
                  </a:schemeClr>
                </a:solidFill>
              </a:rPr>
              <a:t>Info</a:t>
            </a:r>
          </a:p>
          <a:p>
            <a:pPr marL="0" indent="0">
              <a:buNone/>
            </a:pPr>
            <a:r>
              <a:rPr lang="en-US" sz="2400" dirty="0">
                <a:solidFill>
                  <a:schemeClr val="tx1">
                    <a:lumMod val="50000"/>
                  </a:schemeClr>
                </a:solidFill>
              </a:rPr>
              <a:t>Clean the window</a:t>
            </a:r>
          </a:p>
          <a:p>
            <a:pPr marL="0" indent="0">
              <a:buNone/>
            </a:pPr>
            <a:r>
              <a:rPr lang="en-US" sz="2400" dirty="0">
                <a:solidFill>
                  <a:schemeClr val="tx1">
                    <a:lumMod val="50000"/>
                  </a:schemeClr>
                </a:solidFill>
              </a:rPr>
              <a:t>File taxes online</a:t>
            </a:r>
          </a:p>
          <a:p>
            <a:pPr marL="0" indent="0">
              <a:buNone/>
            </a:pPr>
            <a:r>
              <a:rPr lang="en-US" sz="2400" dirty="0">
                <a:solidFill>
                  <a:schemeClr val="tx1">
                    <a:lumMod val="50000"/>
                  </a:schemeClr>
                </a:solidFill>
              </a:rPr>
              <a:t>Profit</a:t>
            </a:r>
          </a:p>
        </p:txBody>
      </p:sp>
      <p:graphicFrame>
        <p:nvGraphicFramePr>
          <p:cNvPr id="8" name="Table 7" title="A 2x4 table with column headings &quot;Needs to be done by&quot; and &quot;Task&quot;, followed by three tasks and the dates they need to be done by."/>
          <p:cNvGraphicFramePr>
            <a:graphicFrameLocks noGrp="1"/>
          </p:cNvGraphicFramePr>
          <p:nvPr>
            <p:extLst>
              <p:ext uri="{D42A27DB-BD31-4B8C-83A1-F6EECF244321}">
                <p14:modId xmlns:p14="http://schemas.microsoft.com/office/powerpoint/2010/main" val="2945932188"/>
              </p:ext>
            </p:extLst>
          </p:nvPr>
        </p:nvGraphicFramePr>
        <p:xfrm>
          <a:off x="838200" y="3217986"/>
          <a:ext cx="5519174" cy="2778720"/>
        </p:xfrm>
        <a:graphic>
          <a:graphicData uri="http://schemas.openxmlformats.org/drawingml/2006/table">
            <a:tbl>
              <a:tblPr firstRow="1" bandRow="1">
                <a:tableStyleId>{5C22544A-7EE6-4342-B048-85BDC9FD1C3A}</a:tableStyleId>
              </a:tblPr>
              <a:tblGrid>
                <a:gridCol w="2759587">
                  <a:extLst>
                    <a:ext uri="{9D8B030D-6E8A-4147-A177-3AD203B41FA5}">
                      <a16:colId xmlns:a16="http://schemas.microsoft.com/office/drawing/2014/main" val="1564243551"/>
                    </a:ext>
                  </a:extLst>
                </a:gridCol>
                <a:gridCol w="2759587">
                  <a:extLst>
                    <a:ext uri="{9D8B030D-6E8A-4147-A177-3AD203B41FA5}">
                      <a16:colId xmlns:a16="http://schemas.microsoft.com/office/drawing/2014/main" val="498173287"/>
                    </a:ext>
                  </a:extLst>
                </a:gridCol>
              </a:tblGrid>
              <a:tr h="694680">
                <a:tc>
                  <a:txBody>
                    <a:bodyPr/>
                    <a:lstStyle/>
                    <a:p>
                      <a:pPr algn="l"/>
                      <a:r>
                        <a:rPr lang="en-US" dirty="0">
                          <a:latin typeface="Arial" charset="0"/>
                          <a:ea typeface="Arial" charset="0"/>
                          <a:cs typeface="Arial" charset="0"/>
                        </a:rPr>
                        <a:t>Needs to be done by  </a:t>
                      </a:r>
                    </a:p>
                  </a:txBody>
                  <a:tcPr/>
                </a:tc>
                <a:tc>
                  <a:txBody>
                    <a:bodyPr/>
                    <a:lstStyle/>
                    <a:p>
                      <a:pPr algn="l"/>
                      <a:r>
                        <a:rPr lang="en-US" dirty="0">
                          <a:latin typeface="Arial" charset="0"/>
                          <a:ea typeface="Arial" charset="0"/>
                          <a:cs typeface="Arial" charset="0"/>
                        </a:rPr>
                        <a:t>Task</a:t>
                      </a:r>
                    </a:p>
                  </a:txBody>
                  <a:tcPr/>
                </a:tc>
                <a:extLst>
                  <a:ext uri="{0D108BD9-81ED-4DB2-BD59-A6C34878D82A}">
                    <a16:rowId xmlns:a16="http://schemas.microsoft.com/office/drawing/2014/main" val="438123405"/>
                  </a:ext>
                </a:extLst>
              </a:tr>
              <a:tr h="694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schemeClr>
                          </a:solidFill>
                          <a:latin typeface="Arial" charset="0"/>
                          <a:ea typeface="Arial" charset="0"/>
                          <a:cs typeface="Arial" charset="0"/>
                        </a:rPr>
                        <a:t>3</a:t>
                      </a:r>
                      <a:r>
                        <a:rPr lang="en-US" sz="1800" baseline="30000" dirty="0">
                          <a:solidFill>
                            <a:schemeClr val="tx1">
                              <a:lumMod val="50000"/>
                            </a:schemeClr>
                          </a:solidFill>
                          <a:latin typeface="Arial" charset="0"/>
                          <a:ea typeface="Arial" charset="0"/>
                          <a:cs typeface="Arial" charset="0"/>
                        </a:rPr>
                        <a:t>rd</a:t>
                      </a:r>
                      <a:r>
                        <a:rPr lang="en-US" sz="1800" dirty="0">
                          <a:solidFill>
                            <a:schemeClr val="tx1">
                              <a:lumMod val="50000"/>
                            </a:schemeClr>
                          </a:solidFill>
                          <a:latin typeface="Arial" charset="0"/>
                          <a:ea typeface="Arial" charset="0"/>
                          <a:cs typeface="Arial" charset="0"/>
                        </a:rPr>
                        <a:t> of July</a:t>
                      </a:r>
                    </a:p>
                  </a:txBody>
                  <a:tcPr/>
                </a:tc>
                <a:tc>
                  <a:txBody>
                    <a:bodyPr/>
                    <a:lstStyle/>
                    <a:p>
                      <a:r>
                        <a:rPr lang="en-US" dirty="0">
                          <a:solidFill>
                            <a:schemeClr val="tx1">
                              <a:lumMod val="50000"/>
                            </a:schemeClr>
                          </a:solidFill>
                          <a:latin typeface="Arial" charset="0"/>
                          <a:ea typeface="Arial" charset="0"/>
                          <a:cs typeface="Arial" charset="0"/>
                        </a:rPr>
                        <a:t>Clean the window</a:t>
                      </a:r>
                    </a:p>
                  </a:txBody>
                  <a:tcPr/>
                </a:tc>
                <a:extLst>
                  <a:ext uri="{0D108BD9-81ED-4DB2-BD59-A6C34878D82A}">
                    <a16:rowId xmlns:a16="http://schemas.microsoft.com/office/drawing/2014/main" val="3649034405"/>
                  </a:ext>
                </a:extLst>
              </a:tr>
              <a:tr h="694680">
                <a:tc>
                  <a:txBody>
                    <a:bodyPr/>
                    <a:lstStyle/>
                    <a:p>
                      <a:r>
                        <a:rPr lang="en-US" dirty="0">
                          <a:solidFill>
                            <a:schemeClr val="tx1">
                              <a:lumMod val="50000"/>
                            </a:schemeClr>
                          </a:solidFill>
                          <a:latin typeface="Arial" charset="0"/>
                          <a:ea typeface="Arial" charset="0"/>
                          <a:cs typeface="Arial" charset="0"/>
                        </a:rPr>
                        <a:t>5</a:t>
                      </a:r>
                      <a:r>
                        <a:rPr lang="en-US" baseline="30000" dirty="0">
                          <a:solidFill>
                            <a:schemeClr val="tx1">
                              <a:lumMod val="50000"/>
                            </a:schemeClr>
                          </a:solidFill>
                          <a:latin typeface="Arial" charset="0"/>
                          <a:ea typeface="Arial" charset="0"/>
                          <a:cs typeface="Arial" charset="0"/>
                        </a:rPr>
                        <a:t>th</a:t>
                      </a:r>
                      <a:r>
                        <a:rPr lang="en-US" dirty="0">
                          <a:solidFill>
                            <a:schemeClr val="tx1">
                              <a:lumMod val="50000"/>
                            </a:schemeClr>
                          </a:solidFill>
                          <a:latin typeface="Arial" charset="0"/>
                          <a:ea typeface="Arial" charset="0"/>
                          <a:cs typeface="Arial" charset="0"/>
                        </a:rPr>
                        <a:t> of April</a:t>
                      </a:r>
                    </a:p>
                  </a:txBody>
                  <a:tcPr/>
                </a:tc>
                <a:tc>
                  <a:txBody>
                    <a:bodyPr/>
                    <a:lstStyle/>
                    <a:p>
                      <a:r>
                        <a:rPr lang="en-US" dirty="0">
                          <a:solidFill>
                            <a:schemeClr val="tx1">
                              <a:lumMod val="50000"/>
                            </a:schemeClr>
                          </a:solidFill>
                          <a:latin typeface="Arial" charset="0"/>
                          <a:ea typeface="Arial" charset="0"/>
                          <a:cs typeface="Arial" charset="0"/>
                        </a:rPr>
                        <a:t>File taxes online</a:t>
                      </a:r>
                    </a:p>
                  </a:txBody>
                  <a:tcPr/>
                </a:tc>
                <a:extLst>
                  <a:ext uri="{0D108BD9-81ED-4DB2-BD59-A6C34878D82A}">
                    <a16:rowId xmlns:a16="http://schemas.microsoft.com/office/drawing/2014/main" val="3157716558"/>
                  </a:ext>
                </a:extLst>
              </a:tr>
              <a:tr h="694680">
                <a:tc>
                  <a:txBody>
                    <a:bodyPr/>
                    <a:lstStyle/>
                    <a:p>
                      <a:r>
                        <a:rPr lang="en-US" dirty="0">
                          <a:solidFill>
                            <a:schemeClr val="tx1">
                              <a:lumMod val="50000"/>
                            </a:schemeClr>
                          </a:solidFill>
                          <a:latin typeface="Arial" charset="0"/>
                          <a:ea typeface="Arial" charset="0"/>
                          <a:cs typeface="Arial" charset="0"/>
                        </a:rPr>
                        <a:t>5</a:t>
                      </a:r>
                      <a:r>
                        <a:rPr lang="en-US" baseline="30000" dirty="0">
                          <a:solidFill>
                            <a:schemeClr val="tx1">
                              <a:lumMod val="50000"/>
                            </a:schemeClr>
                          </a:solidFill>
                          <a:latin typeface="Arial" charset="0"/>
                          <a:ea typeface="Arial" charset="0"/>
                          <a:cs typeface="Arial" charset="0"/>
                        </a:rPr>
                        <a:t>th</a:t>
                      </a:r>
                      <a:r>
                        <a:rPr lang="en-US" dirty="0">
                          <a:solidFill>
                            <a:schemeClr val="tx1">
                              <a:lumMod val="50000"/>
                            </a:schemeClr>
                          </a:solidFill>
                          <a:latin typeface="Arial" charset="0"/>
                          <a:ea typeface="Arial" charset="0"/>
                          <a:cs typeface="Arial" charset="0"/>
                        </a:rPr>
                        <a:t> of July</a:t>
                      </a:r>
                    </a:p>
                  </a:txBody>
                  <a:tcPr/>
                </a:tc>
                <a:tc>
                  <a:txBody>
                    <a:bodyPr/>
                    <a:lstStyle/>
                    <a:p>
                      <a:r>
                        <a:rPr lang="en-US" dirty="0">
                          <a:solidFill>
                            <a:schemeClr val="tx1">
                              <a:lumMod val="50000"/>
                            </a:schemeClr>
                          </a:solidFill>
                          <a:latin typeface="Arial" charset="0"/>
                          <a:ea typeface="Arial" charset="0"/>
                          <a:cs typeface="Arial" charset="0"/>
                        </a:rPr>
                        <a:t>Profit</a:t>
                      </a:r>
                    </a:p>
                  </a:txBody>
                  <a:tcPr/>
                </a:tc>
                <a:extLst>
                  <a:ext uri="{0D108BD9-81ED-4DB2-BD59-A6C34878D82A}">
                    <a16:rowId xmlns:a16="http://schemas.microsoft.com/office/drawing/2014/main" val="257279640"/>
                  </a:ext>
                </a:extLst>
              </a:tr>
            </a:tbl>
          </a:graphicData>
        </a:graphic>
      </p:graphicFrame>
      <p:pic>
        <p:nvPicPr>
          <p:cNvPr id="10" name="Picture 9" descr="help icon symbol" title="Help icon"/>
          <p:cNvPicPr>
            <a:picLocks noChangeAspect="1"/>
          </p:cNvPicPr>
          <p:nvPr/>
        </p:nvPicPr>
        <p:blipFill>
          <a:blip r:embed="rId3"/>
          <a:stretch>
            <a:fillRect/>
          </a:stretch>
        </p:blipFill>
        <p:spPr>
          <a:xfrm>
            <a:off x="5978769" y="3328697"/>
            <a:ext cx="231722" cy="231722"/>
          </a:xfrm>
          <a:prstGeom prst="rect">
            <a:avLst/>
          </a:prstGeom>
        </p:spPr>
      </p:pic>
      <p:pic>
        <p:nvPicPr>
          <p:cNvPr id="12" name="Picture 11" descr="help icon symbol" title="Help icon"/>
          <p:cNvPicPr>
            <a:picLocks noChangeAspect="1"/>
          </p:cNvPicPr>
          <p:nvPr/>
        </p:nvPicPr>
        <p:blipFill>
          <a:blip r:embed="rId3"/>
          <a:stretch>
            <a:fillRect/>
          </a:stretch>
        </p:blipFill>
        <p:spPr>
          <a:xfrm>
            <a:off x="3222300" y="3328697"/>
            <a:ext cx="231722" cy="231722"/>
          </a:xfrm>
          <a:prstGeom prst="rect">
            <a:avLst/>
          </a:prstGeom>
        </p:spPr>
      </p:pic>
      <p:sp>
        <p:nvSpPr>
          <p:cNvPr id="3" name="Arrow: Right 2" title="...becomes..."/>
          <p:cNvSpPr/>
          <p:nvPr/>
        </p:nvSpPr>
        <p:spPr>
          <a:xfrm>
            <a:off x="7057039" y="4343576"/>
            <a:ext cx="1125416" cy="527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p:cNvSpPr>
            <a:spLocks noGrp="1"/>
          </p:cNvSpPr>
          <p:nvPr>
            <p:ph type="sldNum" sz="quarter" idx="4"/>
          </p:nvPr>
        </p:nvSpPr>
        <p:spPr>
          <a:xfrm>
            <a:off x="838200" y="6356350"/>
            <a:ext cx="2743200" cy="365125"/>
          </a:xfrm>
        </p:spPr>
        <p:txBody>
          <a:bodyPr/>
          <a:lstStyle/>
          <a:p>
            <a:fld id="{1CF2A588-F454-6E46-9653-2AA66EADE4AA}" type="slidenum">
              <a:rPr lang="en-US" smtClean="0"/>
              <a:t>24</a:t>
            </a:fld>
            <a:endParaRPr lang="en-US" dirty="0"/>
          </a:p>
        </p:txBody>
      </p:sp>
      <p:sp>
        <p:nvSpPr>
          <p:cNvPr id="15"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77437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ARIA Testing</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600" dirty="0"/>
              <a:t>If the product uses ARIA:</a:t>
            </a:r>
          </a:p>
          <a:p>
            <a:pPr marL="457200" lvl="2">
              <a:spcBef>
                <a:spcPts val="1000"/>
              </a:spcBef>
            </a:pPr>
            <a:r>
              <a:rPr lang="en-US" sz="3000" dirty="0"/>
              <a:t>Use the Visual ARIA Bookmarklet</a:t>
            </a:r>
          </a:p>
          <a:p>
            <a:pPr marL="457200" lvl="2">
              <a:spcBef>
                <a:spcPts val="1000"/>
              </a:spcBef>
            </a:pPr>
            <a:r>
              <a:rPr lang="en-US" sz="3000" dirty="0"/>
              <a:t>Can be found at:</a:t>
            </a:r>
            <a:br>
              <a:rPr lang="en-US" sz="3000" dirty="0"/>
            </a:br>
            <a:r>
              <a:rPr lang="en-US" sz="3000" dirty="0">
                <a:hlinkClick r:id="rId3"/>
              </a:rPr>
              <a:t>http://whatsock.com/training/matrices/visual-aria.htm</a:t>
            </a:r>
            <a:endParaRPr lang="en-US" sz="3000" dirty="0"/>
          </a:p>
          <a:p>
            <a:pPr marL="457200" indent="-457200"/>
            <a:endParaRPr lang="en-US" sz="3200" dirty="0"/>
          </a:p>
          <a:p>
            <a:pPr marL="228600" lvl="1">
              <a:spcBef>
                <a:spcPts val="1000"/>
              </a:spcBef>
            </a:pPr>
            <a:r>
              <a:rPr lang="en-US" sz="3200" dirty="0"/>
              <a:t>Tab through all custom widgets, open menus, etc.</a:t>
            </a:r>
          </a:p>
        </p:txBody>
      </p:sp>
      <p:sp>
        <p:nvSpPr>
          <p:cNvPr id="9" name="Slide Number Placeholder 4"/>
          <p:cNvSpPr>
            <a:spLocks noGrp="1"/>
          </p:cNvSpPr>
          <p:nvPr>
            <p:ph type="sldNum" sz="quarter" idx="4"/>
          </p:nvPr>
        </p:nvSpPr>
        <p:spPr>
          <a:xfrm>
            <a:off x="838200" y="6356350"/>
            <a:ext cx="2743200" cy="365125"/>
          </a:xfrm>
        </p:spPr>
        <p:txBody>
          <a:bodyPr/>
          <a:lstStyle/>
          <a:p>
            <a:fld id="{1E012823-A9F4-FD4E-AC22-97041B1DDAF3}" type="slidenum">
              <a:rPr lang="en-US" smtClean="0"/>
              <a:t>25</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825625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Normal view</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pic>
        <p:nvPicPr>
          <p:cNvPr id="15" name="Content Placeholder 14" descr="A11y Management Platform web page with the inability to visually see the ARIA markup on the page." title="Web Page"/>
          <p:cNvPicPr>
            <a:picLocks noGrp="1" noChangeAspect="1"/>
          </p:cNvPicPr>
          <p:nvPr>
            <p:ph idx="1"/>
          </p:nvPr>
        </p:nvPicPr>
        <p:blipFill>
          <a:blip r:embed="rId3"/>
          <a:stretch>
            <a:fillRect/>
          </a:stretch>
        </p:blipFill>
        <p:spPr>
          <a:xfrm>
            <a:off x="1794388" y="1644650"/>
            <a:ext cx="8603224" cy="4532313"/>
          </a:xfrm>
        </p:spPr>
      </p:pic>
      <p:sp>
        <p:nvSpPr>
          <p:cNvPr id="7" name="Slide Number Placeholder 4"/>
          <p:cNvSpPr>
            <a:spLocks noGrp="1"/>
          </p:cNvSpPr>
          <p:nvPr>
            <p:ph type="sldNum" sz="quarter" idx="4"/>
          </p:nvPr>
        </p:nvSpPr>
        <p:spPr>
          <a:xfrm>
            <a:off x="838200" y="6356350"/>
            <a:ext cx="2743200" cy="365125"/>
          </a:xfrm>
        </p:spPr>
        <p:txBody>
          <a:bodyPr/>
          <a:lstStyle/>
          <a:p>
            <a:fld id="{F1B12F76-638A-F244-8C42-D868B3003664}" type="slidenum">
              <a:rPr lang="en-US" smtClean="0"/>
              <a:t>26</a:t>
            </a:fld>
            <a:endParaRPr lang="en-US" dirty="0"/>
          </a:p>
        </p:txBody>
      </p:sp>
      <p:sp>
        <p:nvSpPr>
          <p:cNvPr id="9"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26650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Visual ARIA view</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pic>
        <p:nvPicPr>
          <p:cNvPr id="12" name="Content Placeholder 11" descr="A web page displaying ARIA visual cues provided by the bookmarklet" title="Using Visual ARIA"/>
          <p:cNvPicPr>
            <a:picLocks noGrp="1" noChangeAspect="1"/>
          </p:cNvPicPr>
          <p:nvPr>
            <p:ph idx="1"/>
          </p:nvPr>
        </p:nvPicPr>
        <p:blipFill>
          <a:blip r:embed="rId3"/>
          <a:stretch>
            <a:fillRect/>
          </a:stretch>
        </p:blipFill>
        <p:spPr>
          <a:xfrm>
            <a:off x="1794388" y="1644650"/>
            <a:ext cx="8603224" cy="4532313"/>
          </a:xfrm>
        </p:spPr>
      </p:pic>
      <p:sp>
        <p:nvSpPr>
          <p:cNvPr id="7" name="Slide Number Placeholder 4"/>
          <p:cNvSpPr>
            <a:spLocks noGrp="1"/>
          </p:cNvSpPr>
          <p:nvPr>
            <p:ph type="sldNum" sz="quarter" idx="4"/>
          </p:nvPr>
        </p:nvSpPr>
        <p:spPr>
          <a:xfrm>
            <a:off x="838200" y="6356350"/>
            <a:ext cx="2743200" cy="365125"/>
          </a:xfrm>
        </p:spPr>
        <p:txBody>
          <a:bodyPr/>
          <a:lstStyle/>
          <a:p>
            <a:fld id="{23AB640C-389B-5640-8D74-9B51289DFDDB}" type="slidenum">
              <a:rPr lang="en-US" smtClean="0"/>
              <a:t>27</a:t>
            </a:fld>
            <a:endParaRPr lang="en-US" dirty="0"/>
          </a:p>
        </p:txBody>
      </p:sp>
      <p:sp>
        <p:nvSpPr>
          <p:cNvPr id="9"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42691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Automated Testing</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200" dirty="0">
                <a:solidFill>
                  <a:schemeClr val="tx1">
                    <a:lumMod val="50000"/>
                  </a:schemeClr>
                </a:solidFill>
              </a:rPr>
              <a:t>Run automated Web Accessibility Tests, using one of a number of different tools</a:t>
            </a:r>
          </a:p>
          <a:p>
            <a:pPr algn="ctr">
              <a:buNone/>
            </a:pPr>
            <a:endParaRPr lang="en-US" sz="3200" dirty="0">
              <a:solidFill>
                <a:schemeClr val="tx1"/>
              </a:solidFill>
            </a:endParaRPr>
          </a:p>
        </p:txBody>
      </p:sp>
      <p:sp>
        <p:nvSpPr>
          <p:cNvPr id="9" name="Slide Number Placeholder 4"/>
          <p:cNvSpPr>
            <a:spLocks noGrp="1"/>
          </p:cNvSpPr>
          <p:nvPr>
            <p:ph type="sldNum" sz="quarter" idx="4"/>
          </p:nvPr>
        </p:nvSpPr>
        <p:spPr>
          <a:xfrm>
            <a:off x="838200" y="6356350"/>
            <a:ext cx="2743200" cy="365125"/>
          </a:xfrm>
        </p:spPr>
        <p:txBody>
          <a:bodyPr/>
          <a:lstStyle/>
          <a:p>
            <a:fld id="{FA63D32E-569C-AD40-AD1A-16824BDA6B0D}" type="slidenum">
              <a:rPr lang="en-US" smtClean="0"/>
              <a:t>28</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84525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Automated Testing (2)</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200" dirty="0">
                <a:solidFill>
                  <a:schemeClr val="bg1">
                    <a:lumMod val="75000"/>
                  </a:schemeClr>
                </a:solidFill>
              </a:rPr>
              <a:t>Run automated Web Accessibility Tests, using one of a number of different tools</a:t>
            </a:r>
          </a:p>
          <a:p>
            <a:endParaRPr lang="en-US" sz="3200" dirty="0">
              <a:solidFill>
                <a:schemeClr val="tx1"/>
              </a:solidFill>
            </a:endParaRPr>
          </a:p>
          <a:p>
            <a:r>
              <a:rPr lang="en-US" sz="3200" dirty="0"/>
              <a:t>Cross-reference those results with the ones from manual testing</a:t>
            </a:r>
          </a:p>
        </p:txBody>
      </p:sp>
      <p:sp>
        <p:nvSpPr>
          <p:cNvPr id="9" name="Slide Number Placeholder 4"/>
          <p:cNvSpPr>
            <a:spLocks noGrp="1"/>
          </p:cNvSpPr>
          <p:nvPr>
            <p:ph type="sldNum" sz="quarter" idx="4"/>
          </p:nvPr>
        </p:nvSpPr>
        <p:spPr>
          <a:xfrm>
            <a:off x="838200" y="6356350"/>
            <a:ext cx="2743200" cy="365125"/>
          </a:xfrm>
        </p:spPr>
        <p:txBody>
          <a:bodyPr/>
          <a:lstStyle/>
          <a:p>
            <a:fld id="{20B2BA3D-0258-EB49-96F3-FB3C121AFC1E}" type="slidenum">
              <a:rPr lang="en-US" smtClean="0"/>
              <a:t>29</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4103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000000"/>
                </a:solidFill>
              </a:rPr>
              <a:t>Keyboard-Only Operation</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p:txBody>
          <a:bodyPr/>
          <a:lstStyle/>
          <a:p>
            <a:r>
              <a:rPr lang="en-US" dirty="0">
                <a:solidFill>
                  <a:srgbClr val="000000"/>
                </a:solidFill>
              </a:rPr>
              <a:t>Check focus (tab) order</a:t>
            </a:r>
          </a:p>
          <a:p>
            <a:r>
              <a:rPr lang="en-US" dirty="0">
                <a:solidFill>
                  <a:srgbClr val="000000"/>
                </a:solidFill>
              </a:rPr>
              <a:t>Check visual indication of keyboard focus</a:t>
            </a:r>
          </a:p>
          <a:p>
            <a:r>
              <a:rPr lang="en-US" dirty="0">
                <a:solidFill>
                  <a:srgbClr val="000000"/>
                </a:solidFill>
              </a:rPr>
              <a:t>Any keyboard traps?</a:t>
            </a:r>
          </a:p>
          <a:p>
            <a:r>
              <a:rPr lang="en-US" dirty="0">
                <a:solidFill>
                  <a:srgbClr val="000000"/>
                </a:solidFill>
              </a:rPr>
              <a:t>Does any hidden content get focus?</a:t>
            </a:r>
          </a:p>
          <a:p>
            <a:r>
              <a:rPr lang="en-US" dirty="0">
                <a:solidFill>
                  <a:srgbClr val="000000"/>
                </a:solidFill>
              </a:rPr>
              <a:t>Does anything which is mouse-operable not get keyboard focus?</a:t>
            </a:r>
          </a:p>
          <a:p>
            <a:r>
              <a:rPr lang="en-US" dirty="0">
                <a:solidFill>
                  <a:srgbClr val="000000"/>
                </a:solidFill>
              </a:rPr>
              <a:t>Are there any custom controls or widgets which cannot be operated with keyboard-only use?</a:t>
            </a:r>
          </a:p>
        </p:txBody>
      </p:sp>
      <p:sp>
        <p:nvSpPr>
          <p:cNvPr id="5" name="Slide Number Placeholder 4"/>
          <p:cNvSpPr>
            <a:spLocks noGrp="1"/>
          </p:cNvSpPr>
          <p:nvPr>
            <p:ph type="sldNum" sz="quarter" idx="4"/>
          </p:nvPr>
        </p:nvSpPr>
        <p:spPr/>
        <p:txBody>
          <a:bodyPr/>
          <a:lstStyle/>
          <a:p>
            <a:fld id="{2030EA8A-DA75-3443-B9EE-A63E33F4F203}" type="slidenum">
              <a:rPr lang="en-US" smtClean="0"/>
              <a:pPr/>
              <a:t>3</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3566809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Automated Testing (3)</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a:xfrm>
            <a:off x="838200" y="1644161"/>
            <a:ext cx="10515600" cy="4532801"/>
          </a:xfrm>
        </p:spPr>
        <p:txBody>
          <a:bodyPr>
            <a:normAutofit/>
          </a:bodyPr>
          <a:lstStyle/>
          <a:p>
            <a:r>
              <a:rPr lang="en-US" sz="3200" dirty="0">
                <a:solidFill>
                  <a:schemeClr val="bg1">
                    <a:lumMod val="75000"/>
                  </a:schemeClr>
                </a:solidFill>
              </a:rPr>
              <a:t>Run automated Web Accessibility Tests, using one of a number of different tools</a:t>
            </a:r>
          </a:p>
          <a:p>
            <a:endParaRPr lang="en-US" sz="3200" dirty="0">
              <a:solidFill>
                <a:schemeClr val="bg1">
                  <a:lumMod val="75000"/>
                </a:schemeClr>
              </a:solidFill>
            </a:endParaRPr>
          </a:p>
          <a:p>
            <a:r>
              <a:rPr lang="en-US" sz="3200" dirty="0">
                <a:solidFill>
                  <a:schemeClr val="bg1">
                    <a:lumMod val="75000"/>
                  </a:schemeClr>
                </a:solidFill>
              </a:rPr>
              <a:t>Cross-reference those results with the ones from manual testing</a:t>
            </a:r>
          </a:p>
          <a:p>
            <a:endParaRPr lang="en-US" sz="3200" dirty="0">
              <a:solidFill>
                <a:schemeClr val="tx1"/>
              </a:solidFill>
            </a:endParaRPr>
          </a:p>
          <a:p>
            <a:r>
              <a:rPr lang="en-US" sz="3200" dirty="0"/>
              <a:t>Remove duplication, and check for false positives</a:t>
            </a:r>
          </a:p>
          <a:p>
            <a:pPr algn="ctr">
              <a:buNone/>
            </a:pPr>
            <a:endParaRPr lang="en-US" sz="3200" dirty="0">
              <a:solidFill>
                <a:schemeClr val="tx1"/>
              </a:solidFill>
            </a:endParaRPr>
          </a:p>
        </p:txBody>
      </p:sp>
      <p:sp>
        <p:nvSpPr>
          <p:cNvPr id="9" name="Slide Number Placeholder 4"/>
          <p:cNvSpPr>
            <a:spLocks noGrp="1"/>
          </p:cNvSpPr>
          <p:nvPr>
            <p:ph type="sldNum" sz="quarter" idx="4"/>
          </p:nvPr>
        </p:nvSpPr>
        <p:spPr>
          <a:xfrm>
            <a:off x="838200" y="6356350"/>
            <a:ext cx="2743200" cy="365125"/>
          </a:xfrm>
        </p:spPr>
        <p:txBody>
          <a:bodyPr/>
          <a:lstStyle/>
          <a:p>
            <a:fld id="{9890ABD6-3C17-714E-BB17-9428525937F8}" type="slidenum">
              <a:rPr lang="en-US" smtClean="0"/>
              <a:t>30</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12139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Checklists and Testing Teams</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p:txBody>
          <a:bodyPr>
            <a:normAutofit/>
          </a:bodyPr>
          <a:lstStyle/>
          <a:p>
            <a:r>
              <a:rPr lang="en-US" sz="3200" dirty="0"/>
              <a:t>Create a checklist following the guidelines</a:t>
            </a:r>
          </a:p>
          <a:p>
            <a:r>
              <a:rPr lang="en-US" sz="3200" dirty="0"/>
              <a:t>Have testing staff run through whole checklist on several known good &amp; bad sites</a:t>
            </a:r>
          </a:p>
          <a:p>
            <a:r>
              <a:rPr lang="en-US" sz="3200" dirty="0"/>
              <a:t>Review results, check for consistency</a:t>
            </a:r>
          </a:p>
          <a:p>
            <a:r>
              <a:rPr lang="en-US" sz="3200" dirty="0"/>
              <a:t>Refine instructions, and re-do tester training</a:t>
            </a:r>
          </a:p>
          <a:p>
            <a:r>
              <a:rPr lang="en-US" sz="3200" dirty="0"/>
              <a:t>Remove inaccurate testers from the pool ??!</a:t>
            </a:r>
          </a:p>
          <a:p>
            <a:r>
              <a:rPr lang="en-US" sz="3200" dirty="0"/>
              <a:t>…add chlorine, check pH, repeat… !</a:t>
            </a:r>
          </a:p>
        </p:txBody>
      </p:sp>
      <p:sp>
        <p:nvSpPr>
          <p:cNvPr id="9" name="Slide Number Placeholder 4"/>
          <p:cNvSpPr>
            <a:spLocks noGrp="1"/>
          </p:cNvSpPr>
          <p:nvPr>
            <p:ph type="sldNum" sz="quarter" idx="4"/>
          </p:nvPr>
        </p:nvSpPr>
        <p:spPr>
          <a:xfrm>
            <a:off x="838200" y="6356350"/>
            <a:ext cx="2743200" cy="365125"/>
          </a:xfrm>
        </p:spPr>
        <p:txBody>
          <a:bodyPr/>
          <a:lstStyle/>
          <a:p>
            <a:fld id="{DAFD9524-CE05-3549-A3A3-805D1B3DDDB1}" type="slidenum">
              <a:rPr lang="en-US" smtClean="0"/>
              <a:t>31</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989346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Automated Testing with AMP</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a:xfrm>
            <a:off x="838200" y="1644161"/>
            <a:ext cx="5358063" cy="4532801"/>
          </a:xfrm>
        </p:spPr>
        <p:txBody>
          <a:bodyPr>
            <a:normAutofit/>
          </a:bodyPr>
          <a:lstStyle/>
          <a:p>
            <a:r>
              <a:rPr lang="en-US" sz="3200" dirty="0"/>
              <a:t>Run Automated Web Accessibility Tests</a:t>
            </a:r>
          </a:p>
          <a:p>
            <a:pPr algn="ctr">
              <a:buNone/>
            </a:pPr>
            <a:endParaRPr lang="en-US" sz="3600" dirty="0"/>
          </a:p>
        </p:txBody>
      </p:sp>
      <p:pic>
        <p:nvPicPr>
          <p:cNvPr id="9" name="Picture 8" descr="Access Assistant Community edition">
            <a:extLst>
              <a:ext uri="{FF2B5EF4-FFF2-40B4-BE49-F238E27FC236}">
                <a16:creationId xmlns:a16="http://schemas.microsoft.com/office/drawing/2014/main" id="{1B4EED7D-9980-4282-98DC-FC04D98D76CD}"/>
              </a:ext>
            </a:extLst>
          </p:cNvPr>
          <p:cNvPicPr>
            <a:picLocks noChangeAspect="1"/>
          </p:cNvPicPr>
          <p:nvPr/>
        </p:nvPicPr>
        <p:blipFill>
          <a:blip r:embed="rId3"/>
          <a:stretch>
            <a:fillRect/>
          </a:stretch>
        </p:blipFill>
        <p:spPr>
          <a:xfrm>
            <a:off x="5666875" y="1679566"/>
            <a:ext cx="5372788" cy="4423596"/>
          </a:xfrm>
          <a:prstGeom prst="rect">
            <a:avLst/>
          </a:prstGeom>
        </p:spPr>
      </p:pic>
      <p:sp>
        <p:nvSpPr>
          <p:cNvPr id="10" name="Slide Number Placeholder 4"/>
          <p:cNvSpPr>
            <a:spLocks noGrp="1"/>
          </p:cNvSpPr>
          <p:nvPr>
            <p:ph type="sldNum" sz="quarter" idx="4"/>
          </p:nvPr>
        </p:nvSpPr>
        <p:spPr>
          <a:xfrm>
            <a:off x="838200" y="6356350"/>
            <a:ext cx="2743200" cy="365125"/>
          </a:xfrm>
        </p:spPr>
        <p:txBody>
          <a:bodyPr/>
          <a:lstStyle/>
          <a:p>
            <a:fld id="{77824EBE-4F3E-D14B-BDD9-18AA15B4D38F}" type="slidenum">
              <a:rPr lang="en-US" smtClean="0"/>
              <a:t>32</a:t>
            </a:fld>
            <a:endParaRPr lang="en-US" dirty="0"/>
          </a:p>
        </p:txBody>
      </p:sp>
      <p:sp>
        <p:nvSpPr>
          <p:cNvPr id="11"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623062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AMP Testing</a:t>
            </a:r>
          </a:p>
        </p:txBody>
      </p:sp>
      <p:sp>
        <p:nvSpPr>
          <p:cNvPr id="8" name="Subtitle 7"/>
          <p:cNvSpPr>
            <a:spLocks noGrp="1"/>
          </p:cNvSpPr>
          <p:nvPr>
            <p:ph type="subTitle" idx="10"/>
          </p:nvPr>
        </p:nvSpPr>
        <p:spPr/>
        <p:txBody>
          <a:bodyPr>
            <a:normAutofit fontScale="92500" lnSpcReduction="10000"/>
          </a:bodyPr>
          <a:lstStyle/>
          <a:p>
            <a:r>
              <a:rPr lang="en-US" dirty="0"/>
              <a:t>Web A11y Testing 101</a:t>
            </a:r>
          </a:p>
        </p:txBody>
      </p:sp>
      <p:sp>
        <p:nvSpPr>
          <p:cNvPr id="7" name="Content Placeholder 6"/>
          <p:cNvSpPr>
            <a:spLocks noGrp="1"/>
          </p:cNvSpPr>
          <p:nvPr>
            <p:ph idx="1"/>
          </p:nvPr>
        </p:nvSpPr>
        <p:spPr>
          <a:xfrm>
            <a:off x="838200" y="1644161"/>
            <a:ext cx="10515600" cy="4532801"/>
          </a:xfrm>
        </p:spPr>
        <p:txBody>
          <a:bodyPr>
            <a:noAutofit/>
          </a:bodyPr>
          <a:lstStyle/>
          <a:p>
            <a:r>
              <a:rPr lang="en-US" sz="3200" dirty="0"/>
              <a:t>Using Level Access’s suite of tools, you can:</a:t>
            </a:r>
          </a:p>
          <a:p>
            <a:pPr marL="457200" lvl="2">
              <a:spcBef>
                <a:spcPts val="1000"/>
              </a:spcBef>
            </a:pPr>
            <a:r>
              <a:rPr lang="en-US" sz="2800" dirty="0"/>
              <a:t>Verify Automatic violations</a:t>
            </a:r>
          </a:p>
          <a:p>
            <a:pPr marL="457200" lvl="2">
              <a:spcBef>
                <a:spcPts val="1000"/>
              </a:spcBef>
            </a:pPr>
            <a:r>
              <a:rPr lang="en-US" sz="2800" dirty="0"/>
              <a:t>Verify “Guided Automatics”</a:t>
            </a:r>
          </a:p>
          <a:p>
            <a:pPr marL="457200" lvl="2">
              <a:spcBef>
                <a:spcPts val="1000"/>
              </a:spcBef>
            </a:pPr>
            <a:r>
              <a:rPr lang="en-US" sz="2800" dirty="0"/>
              <a:t>Add Manual violations</a:t>
            </a:r>
          </a:p>
          <a:p>
            <a:pPr marL="457200" lvl="2">
              <a:spcBef>
                <a:spcPts val="1000"/>
              </a:spcBef>
            </a:pPr>
            <a:r>
              <a:rPr lang="en-US" sz="2800" dirty="0"/>
              <a:t>Create and perform Use Cases</a:t>
            </a:r>
          </a:p>
        </p:txBody>
      </p:sp>
      <p:sp>
        <p:nvSpPr>
          <p:cNvPr id="9" name="Slide Number Placeholder 4"/>
          <p:cNvSpPr>
            <a:spLocks noGrp="1"/>
          </p:cNvSpPr>
          <p:nvPr>
            <p:ph type="sldNum" sz="quarter" idx="4"/>
          </p:nvPr>
        </p:nvSpPr>
        <p:spPr>
          <a:xfrm>
            <a:off x="838200" y="6356350"/>
            <a:ext cx="2743200" cy="365125"/>
          </a:xfrm>
        </p:spPr>
        <p:txBody>
          <a:bodyPr/>
          <a:lstStyle/>
          <a:p>
            <a:fld id="{D1AC8178-D393-EF40-9611-D4EB3C51FC48}" type="slidenum">
              <a:rPr lang="en-US" smtClean="0"/>
              <a:t>33</a:t>
            </a:fld>
            <a:endParaRPr lang="en-US" dirty="0"/>
          </a:p>
        </p:txBody>
      </p:sp>
      <p:sp>
        <p:nvSpPr>
          <p:cNvPr id="10" name="Footer Placeholder 3"/>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913792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4001732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8D43-6A8E-EC49-AD69-E6CEBEA68478}"/>
              </a:ext>
            </a:extLst>
          </p:cNvPr>
          <p:cNvSpPr>
            <a:spLocks noGrp="1"/>
          </p:cNvSpPr>
          <p:nvPr>
            <p:ph type="title"/>
          </p:nvPr>
        </p:nvSpPr>
        <p:spPr/>
        <p:txBody>
          <a:bodyPr/>
          <a:lstStyle/>
          <a:p>
            <a:r>
              <a:rPr lang="en-US" dirty="0"/>
              <a:t>Thank You!</a:t>
            </a:r>
          </a:p>
        </p:txBody>
      </p:sp>
      <p:sp>
        <p:nvSpPr>
          <p:cNvPr id="3" name="Subtitle 2">
            <a:extLst>
              <a:ext uri="{FF2B5EF4-FFF2-40B4-BE49-F238E27FC236}">
                <a16:creationId xmlns:a16="http://schemas.microsoft.com/office/drawing/2014/main" id="{90D52D85-AF0E-4546-9117-14C35FFFA9B7}"/>
              </a:ext>
            </a:extLst>
          </p:cNvPr>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6" name="Content Placeholder 1">
            <a:extLst>
              <a:ext uri="{FF2B5EF4-FFF2-40B4-BE49-F238E27FC236}">
                <a16:creationId xmlns:a16="http://schemas.microsoft.com/office/drawing/2014/main" id="{69233147-83BE-F448-B9B5-B09303C83505}"/>
              </a:ext>
            </a:extLst>
          </p:cNvPr>
          <p:cNvSpPr txBox="1">
            <a:spLocks/>
          </p:cNvSpPr>
          <p:nvPr/>
        </p:nvSpPr>
        <p:spPr>
          <a:xfrm>
            <a:off x="1004887" y="1690688"/>
            <a:ext cx="5341793" cy="201321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b="1" dirty="0">
                <a:solidFill>
                  <a:srgbClr val="000000"/>
                </a:solidFill>
                <a:ea typeface="ＭＳ Ｐゴシック" panose="020B0600070205080204" pitchFamily="34" charset="-128"/>
              </a:rPr>
              <a:t>Contact Us</a:t>
            </a:r>
          </a:p>
        </p:txBody>
      </p:sp>
      <p:pic>
        <p:nvPicPr>
          <p:cNvPr id="17" name="Picture 16" descr="Owen Edwards photo">
            <a:extLst>
              <a:ext uri="{FF2B5EF4-FFF2-40B4-BE49-F238E27FC236}">
                <a16:creationId xmlns:a16="http://schemas.microsoft.com/office/drawing/2014/main" id="{CA003833-B938-4F4A-AAC4-16EE46DBF4A3}"/>
              </a:ext>
            </a:extLst>
          </p:cNvPr>
          <p:cNvPicPr>
            <a:picLocks noChangeAspect="1"/>
          </p:cNvPicPr>
          <p:nvPr/>
        </p:nvPicPr>
        <p:blipFill>
          <a:blip r:embed="rId2"/>
          <a:stretch>
            <a:fillRect/>
          </a:stretch>
        </p:blipFill>
        <p:spPr>
          <a:xfrm>
            <a:off x="1024355" y="2249908"/>
            <a:ext cx="1164269" cy="1602205"/>
          </a:xfrm>
          <a:prstGeom prst="rect">
            <a:avLst/>
          </a:prstGeom>
        </p:spPr>
      </p:pic>
      <p:pic>
        <p:nvPicPr>
          <p:cNvPr id="23" name="Picture 22" descr="James Thompson photo">
            <a:extLst>
              <a:ext uri="{FF2B5EF4-FFF2-40B4-BE49-F238E27FC236}">
                <a16:creationId xmlns:a16="http://schemas.microsoft.com/office/drawing/2014/main" id="{2CB1AAA0-F81B-554A-9EC6-53E73736E9CC}"/>
              </a:ext>
            </a:extLst>
          </p:cNvPr>
          <p:cNvPicPr>
            <a:picLocks noChangeAspect="1"/>
          </p:cNvPicPr>
          <p:nvPr/>
        </p:nvPicPr>
        <p:blipFill rotWithShape="1">
          <a:blip r:embed="rId3">
            <a:extLst>
              <a:ext uri="{28A0092B-C50C-407E-A947-70E740481C1C}">
                <a14:useLocalDpi xmlns:a14="http://schemas.microsoft.com/office/drawing/2010/main" val="0"/>
              </a:ext>
            </a:extLst>
          </a:blip>
          <a:srcRect l="13566" t="632" r="10568" b="29879"/>
          <a:stretch/>
        </p:blipFill>
        <p:spPr>
          <a:xfrm>
            <a:off x="1036732" y="4063657"/>
            <a:ext cx="1161720" cy="1596129"/>
          </a:xfrm>
          <a:prstGeom prst="rect">
            <a:avLst/>
          </a:prstGeom>
          <a:ln w="6350">
            <a:noFill/>
          </a:ln>
        </p:spPr>
      </p:pic>
      <p:sp>
        <p:nvSpPr>
          <p:cNvPr id="19" name="TextBox 18" descr="Ken Salaets&#13;Director of Global Policy&#13;I/T Industry Council (ITI)">
            <a:extLst>
              <a:ext uri="{FF2B5EF4-FFF2-40B4-BE49-F238E27FC236}">
                <a16:creationId xmlns:a16="http://schemas.microsoft.com/office/drawing/2014/main" id="{94900A6C-CCDD-144E-B06E-C07F8ABA3A62}"/>
              </a:ext>
            </a:extLst>
          </p:cNvPr>
          <p:cNvSpPr txBox="1"/>
          <p:nvPr/>
        </p:nvSpPr>
        <p:spPr>
          <a:xfrm>
            <a:off x="2286911" y="2205969"/>
            <a:ext cx="4044441" cy="590931"/>
          </a:xfrm>
          <a:prstGeom prst="rect">
            <a:avLst/>
          </a:prstGeom>
          <a:noFill/>
        </p:spPr>
        <p:txBody>
          <a:bodyPr wrap="square" rtlCol="0">
            <a:spAutoFit/>
          </a:bodyPr>
          <a:lstStyle/>
          <a:p>
            <a:pPr>
              <a:lnSpc>
                <a:spcPct val="90000"/>
              </a:lnSpc>
            </a:pPr>
            <a:r>
              <a:rPr lang="en-US" b="1" dirty="0">
                <a:solidFill>
                  <a:srgbClr val="000000"/>
                </a:solidFill>
                <a:latin typeface="Arial" charset="0"/>
                <a:ea typeface="Arial" charset="0"/>
                <a:cs typeface="Arial" charset="0"/>
              </a:rPr>
              <a:t>Owen Edwards</a:t>
            </a:r>
          </a:p>
          <a:p>
            <a:pPr>
              <a:lnSpc>
                <a:spcPct val="90000"/>
              </a:lnSpc>
            </a:pPr>
            <a:r>
              <a:rPr lang="en-US" dirty="0">
                <a:solidFill>
                  <a:srgbClr val="000000"/>
                </a:solidFill>
                <a:latin typeface="Arial" charset="0"/>
                <a:ea typeface="Arial" charset="0"/>
                <a:cs typeface="Arial" charset="0"/>
                <a:hlinkClick r:id="rId4"/>
              </a:rPr>
              <a:t>Owen.Edwards@LevelAccess.com</a:t>
            </a:r>
            <a:r>
              <a:rPr lang="en-US" dirty="0">
                <a:solidFill>
                  <a:srgbClr val="000000"/>
                </a:solidFill>
                <a:latin typeface="Arial" charset="0"/>
                <a:ea typeface="Arial" charset="0"/>
                <a:cs typeface="Arial" charset="0"/>
              </a:rPr>
              <a:t> </a:t>
            </a:r>
          </a:p>
        </p:txBody>
      </p:sp>
      <p:sp>
        <p:nvSpPr>
          <p:cNvPr id="18" name="TextBox 17" descr="Bill Curtis-Davidson&#13;Sr. Director, Strategic Consulting Services&#13;Level Access">
            <a:extLst>
              <a:ext uri="{FF2B5EF4-FFF2-40B4-BE49-F238E27FC236}">
                <a16:creationId xmlns:a16="http://schemas.microsoft.com/office/drawing/2014/main" id="{6E56902F-03D8-F74B-B636-C826A80DD575}"/>
              </a:ext>
            </a:extLst>
          </p:cNvPr>
          <p:cNvSpPr txBox="1"/>
          <p:nvPr/>
        </p:nvSpPr>
        <p:spPr>
          <a:xfrm>
            <a:off x="2286911" y="3972734"/>
            <a:ext cx="4576520" cy="590931"/>
          </a:xfrm>
          <a:prstGeom prst="rect">
            <a:avLst/>
          </a:prstGeom>
          <a:noFill/>
        </p:spPr>
        <p:txBody>
          <a:bodyPr wrap="square" rtlCol="0" anchor="t">
            <a:spAutoFit/>
          </a:bodyPr>
          <a:lstStyle/>
          <a:p>
            <a:pPr>
              <a:lnSpc>
                <a:spcPct val="90000"/>
              </a:lnSpc>
            </a:pPr>
            <a:r>
              <a:rPr lang="en-US" b="1" dirty="0">
                <a:solidFill>
                  <a:srgbClr val="000000"/>
                </a:solidFill>
                <a:latin typeface="Arial" charset="0"/>
                <a:ea typeface="Arial" charset="0"/>
                <a:cs typeface="Arial" charset="0"/>
              </a:rPr>
              <a:t>James Thompson</a:t>
            </a:r>
          </a:p>
          <a:p>
            <a:pPr>
              <a:lnSpc>
                <a:spcPct val="90000"/>
              </a:lnSpc>
            </a:pPr>
            <a:r>
              <a:rPr lang="en-US" dirty="0">
                <a:solidFill>
                  <a:srgbClr val="000000"/>
                </a:solidFill>
                <a:latin typeface="Arial" charset="0"/>
                <a:ea typeface="Arial" charset="0"/>
                <a:cs typeface="Arial" charset="0"/>
                <a:hlinkClick r:id="rId5"/>
              </a:rPr>
              <a:t>James.Thompson@LevelAccess.com</a:t>
            </a:r>
            <a:r>
              <a:rPr lang="en-US" dirty="0">
                <a:solidFill>
                  <a:srgbClr val="000000"/>
                </a:solidFill>
                <a:latin typeface="Arial" charset="0"/>
                <a:ea typeface="Arial" charset="0"/>
                <a:cs typeface="Arial" charset="0"/>
              </a:rPr>
              <a:t> </a:t>
            </a:r>
          </a:p>
        </p:txBody>
      </p:sp>
      <p:sp>
        <p:nvSpPr>
          <p:cNvPr id="8" name="Content Placeholder 2">
            <a:extLst>
              <a:ext uri="{FF2B5EF4-FFF2-40B4-BE49-F238E27FC236}">
                <a16:creationId xmlns:a16="http://schemas.microsoft.com/office/drawing/2014/main" id="{F76BD8CF-1062-7749-A95A-DBBBE4D08E38}"/>
              </a:ext>
            </a:extLst>
          </p:cNvPr>
          <p:cNvSpPr txBox="1">
            <a:spLocks/>
          </p:cNvSpPr>
          <p:nvPr/>
        </p:nvSpPr>
        <p:spPr>
          <a:xfrm>
            <a:off x="6701050" y="1690688"/>
            <a:ext cx="4543213"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9" name="Picture 3" descr="Twitter logo">
            <a:extLst>
              <a:ext uri="{FF2B5EF4-FFF2-40B4-BE49-F238E27FC236}">
                <a16:creationId xmlns:a16="http://schemas.microsoft.com/office/drawing/2014/main" id="{4509F08E-A63E-3343-8010-938DF3E69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6824072-30DE-4E4A-9D0B-D15BB3553DC3}"/>
              </a:ext>
            </a:extLst>
          </p:cNvPr>
          <p:cNvSpPr txBox="1">
            <a:spLocks noChangeArrowheads="1"/>
          </p:cNvSpPr>
          <p:nvPr/>
        </p:nvSpPr>
        <p:spPr bwMode="auto">
          <a:xfrm>
            <a:off x="8005618" y="2313610"/>
            <a:ext cx="27877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7"/>
              </a:rPr>
              <a:t>@LevelAccessA11y</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1" name="Picture 10" descr="LinkedIn logo">
            <a:extLst>
              <a:ext uri="{FF2B5EF4-FFF2-40B4-BE49-F238E27FC236}">
                <a16:creationId xmlns:a16="http://schemas.microsoft.com/office/drawing/2014/main" id="{6C7B3BA9-C1AB-A043-900B-922CF94A1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63594AE-0233-894A-859E-E42642A3EBE0}"/>
              </a:ext>
            </a:extLst>
          </p:cNvPr>
          <p:cNvSpPr txBox="1">
            <a:spLocks noChangeArrowheads="1"/>
          </p:cNvSpPr>
          <p:nvPr/>
        </p:nvSpPr>
        <p:spPr bwMode="auto">
          <a:xfrm>
            <a:off x="8005618" y="3306985"/>
            <a:ext cx="26686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9"/>
              </a:rPr>
              <a:t>Level-Access</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3" name="Picture 7" descr="Facebook logo">
            <a:extLst>
              <a:ext uri="{FF2B5EF4-FFF2-40B4-BE49-F238E27FC236}">
                <a16:creationId xmlns:a16="http://schemas.microsoft.com/office/drawing/2014/main" id="{DB4E88A9-0F87-DE4F-AD4C-F9BD78CF25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AA0D707A-8472-5B4A-8408-46978AB823F4}"/>
              </a:ext>
            </a:extLst>
          </p:cNvPr>
          <p:cNvSpPr txBox="1">
            <a:spLocks noChangeArrowheads="1"/>
          </p:cNvSpPr>
          <p:nvPr/>
        </p:nvSpPr>
        <p:spPr bwMode="auto">
          <a:xfrm>
            <a:off x="8005618" y="4236481"/>
            <a:ext cx="272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hlinkClick r:id="rId11"/>
              </a:rPr>
              <a:t>Level Access</a:t>
            </a:r>
            <a:endParaRPr lang="en-US" altLang="en-US" sz="1800" dirty="0"/>
          </a:p>
        </p:txBody>
      </p:sp>
      <p:pic>
        <p:nvPicPr>
          <p:cNvPr id="15" name="Picture 3" descr="WordPress logo">
            <a:extLst>
              <a:ext uri="{FF2B5EF4-FFF2-40B4-BE49-F238E27FC236}">
                <a16:creationId xmlns:a16="http://schemas.microsoft.com/office/drawing/2014/main" id="{2DAA7F9C-EAA1-3146-A5B4-DBDEE900026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3">
            <a:extLst>
              <a:ext uri="{FF2B5EF4-FFF2-40B4-BE49-F238E27FC236}">
                <a16:creationId xmlns:a16="http://schemas.microsoft.com/office/drawing/2014/main" id="{04E50B23-85B1-854A-8731-2EF9D7A7E117}"/>
              </a:ext>
            </a:extLst>
          </p:cNvPr>
          <p:cNvSpPr txBox="1">
            <a:spLocks noChangeArrowheads="1"/>
          </p:cNvSpPr>
          <p:nvPr/>
        </p:nvSpPr>
        <p:spPr bwMode="auto">
          <a:xfrm>
            <a:off x="8005618" y="5351601"/>
            <a:ext cx="3052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1800" dirty="0">
                <a:solidFill>
                  <a:srgbClr val="000000"/>
                </a:solidFill>
                <a:cs typeface="Arial" panose="020B0604020202020204" pitchFamily="34" charset="0"/>
                <a:hlinkClick r:id="rId13"/>
              </a:rPr>
              <a:t>Level Access Blog</a:t>
            </a:r>
            <a:endParaRPr lang="en-US" altLang="en-US" sz="1800" dirty="0">
              <a:solidFill>
                <a:srgbClr val="000000"/>
              </a:solidFill>
              <a:cs typeface="Arial" panose="020B0604020202020204" pitchFamily="34" charset="0"/>
            </a:endParaRPr>
          </a:p>
          <a:p>
            <a:pPr>
              <a:spcBef>
                <a:spcPct val="0"/>
              </a:spcBef>
              <a:buNone/>
            </a:pPr>
            <a:endParaRPr lang="en-US" altLang="en-US" sz="1800" dirty="0">
              <a:solidFill>
                <a:srgbClr val="000000"/>
              </a:solidFill>
              <a:cs typeface="Arial" panose="020B0604020202020204" pitchFamily="34" charset="0"/>
            </a:endParaRPr>
          </a:p>
        </p:txBody>
      </p:sp>
      <p:sp>
        <p:nvSpPr>
          <p:cNvPr id="4" name="Slide Number Placeholder 3">
            <a:extLst>
              <a:ext uri="{FF2B5EF4-FFF2-40B4-BE49-F238E27FC236}">
                <a16:creationId xmlns:a16="http://schemas.microsoft.com/office/drawing/2014/main" id="{EFBCC2AD-7FB8-4D43-B321-B1B8C5F1A20D}"/>
              </a:ext>
            </a:extLst>
          </p:cNvPr>
          <p:cNvSpPr>
            <a:spLocks noGrp="1"/>
          </p:cNvSpPr>
          <p:nvPr>
            <p:ph type="sldNum" sz="quarter" idx="4"/>
          </p:nvPr>
        </p:nvSpPr>
        <p:spPr/>
        <p:txBody>
          <a:bodyPr/>
          <a:lstStyle/>
          <a:p>
            <a:fld id="{2030EA8A-DA75-3443-B9EE-A63E33F4F203}" type="slidenum">
              <a:rPr lang="en-US" smtClean="0"/>
              <a:pPr/>
              <a:t>35</a:t>
            </a:fld>
            <a:endParaRPr lang="en-US" dirty="0"/>
          </a:p>
        </p:txBody>
      </p:sp>
      <p:sp>
        <p:nvSpPr>
          <p:cNvPr id="5" name="Footer Placeholder 4">
            <a:extLst>
              <a:ext uri="{FF2B5EF4-FFF2-40B4-BE49-F238E27FC236}">
                <a16:creationId xmlns:a16="http://schemas.microsoft.com/office/drawing/2014/main" id="{E4FA0440-DF6B-3D45-A50B-E86C931A5AF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22" name="Rectangle 21">
            <a:extLst>
              <a:ext uri="{FF2B5EF4-FFF2-40B4-BE49-F238E27FC236}">
                <a16:creationId xmlns:a16="http://schemas.microsoft.com/office/drawing/2014/main" id="{C3EDD38C-C49B-4A47-B0CE-47553570BF3D}"/>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rPr>
              <a:t>Slide Deck Available for Download at: </a:t>
            </a:r>
            <a:r>
              <a:rPr lang="en-US" sz="1400" i="1" dirty="0">
                <a:solidFill>
                  <a:srgbClr val="000000"/>
                </a:solidFill>
                <a:hlinkClick r:id="rId14"/>
              </a:rPr>
              <a:t>https://www.levelaccess.com/csun18/</a:t>
            </a:r>
            <a:endParaRPr lang="en-US" sz="1400" i="1" dirty="0">
              <a:solidFill>
                <a:srgbClr val="000000"/>
              </a:solidFill>
            </a:endParaRPr>
          </a:p>
        </p:txBody>
      </p:sp>
    </p:spTree>
    <p:extLst>
      <p:ext uri="{BB962C8B-B14F-4D97-AF65-F5344CB8AC3E}">
        <p14:creationId xmlns:p14="http://schemas.microsoft.com/office/powerpoint/2010/main" val="115871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Activate Assistive Technology</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a:xfrm>
            <a:off x="838200" y="1644161"/>
            <a:ext cx="10515599" cy="4532801"/>
          </a:xfrm>
        </p:spPr>
        <p:txBody>
          <a:bodyPr/>
          <a:lstStyle/>
          <a:p>
            <a:r>
              <a:rPr lang="en-US" sz="3200" dirty="0">
                <a:solidFill>
                  <a:srgbClr val="000000"/>
                </a:solidFill>
              </a:rPr>
              <a:t>Activate the assistive technology you are testing with before opening the program or browser</a:t>
            </a:r>
          </a:p>
        </p:txBody>
      </p:sp>
      <p:sp>
        <p:nvSpPr>
          <p:cNvPr id="5" name="Slide Number Placeholder 4"/>
          <p:cNvSpPr>
            <a:spLocks noGrp="1"/>
          </p:cNvSpPr>
          <p:nvPr>
            <p:ph type="sldNum" sz="quarter" idx="4"/>
          </p:nvPr>
        </p:nvSpPr>
        <p:spPr/>
        <p:txBody>
          <a:bodyPr/>
          <a:lstStyle/>
          <a:p>
            <a:fld id="{2030EA8A-DA75-3443-B9EE-A63E33F4F203}" type="slidenum">
              <a:rPr lang="en-US" smtClean="0"/>
              <a:pPr/>
              <a:t>4</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4673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Activate Assistive Technology (2)</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a:xfrm>
            <a:off x="838200" y="1667912"/>
            <a:ext cx="10515600" cy="4532801"/>
          </a:xfrm>
        </p:spPr>
        <p:txBody>
          <a:bodyPr>
            <a:normAutofit/>
          </a:bodyPr>
          <a:lstStyle/>
          <a:p>
            <a:r>
              <a:rPr lang="en-US" sz="3200" dirty="0">
                <a:solidFill>
                  <a:schemeClr val="bg1">
                    <a:lumMod val="75000"/>
                  </a:schemeClr>
                </a:solidFill>
              </a:rPr>
              <a:t>Activate the assistive technology you are testing with before opening the program or browser</a:t>
            </a:r>
          </a:p>
          <a:p>
            <a:endParaRPr lang="en-US" sz="3200" dirty="0">
              <a:solidFill>
                <a:schemeClr val="tx1"/>
              </a:solidFill>
            </a:endParaRPr>
          </a:p>
          <a:p>
            <a:r>
              <a:rPr lang="en-US" sz="3200" dirty="0">
                <a:solidFill>
                  <a:srgbClr val="000000"/>
                </a:solidFill>
              </a:rPr>
              <a:t>Open the program or the browser and website you are testing</a:t>
            </a:r>
          </a:p>
        </p:txBody>
      </p:sp>
      <p:sp>
        <p:nvSpPr>
          <p:cNvPr id="5" name="Slide Number Placeholder 4"/>
          <p:cNvSpPr>
            <a:spLocks noGrp="1"/>
          </p:cNvSpPr>
          <p:nvPr>
            <p:ph type="sldNum" sz="quarter" idx="4"/>
          </p:nvPr>
        </p:nvSpPr>
        <p:spPr/>
        <p:txBody>
          <a:bodyPr/>
          <a:lstStyle/>
          <a:p>
            <a:fld id="{2030EA8A-DA75-3443-B9EE-A63E33F4F203}" type="slidenum">
              <a:rPr lang="en-US" smtClean="0"/>
              <a:pPr/>
              <a:t>5</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28758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Activate Assistive Technology (3)</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3" name="Content Placeholder 2"/>
          <p:cNvSpPr>
            <a:spLocks noGrp="1"/>
          </p:cNvSpPr>
          <p:nvPr>
            <p:ph idx="1"/>
          </p:nvPr>
        </p:nvSpPr>
        <p:spPr>
          <a:xfrm>
            <a:off x="838200" y="1667109"/>
            <a:ext cx="10515600" cy="4532801"/>
          </a:xfrm>
        </p:spPr>
        <p:txBody>
          <a:bodyPr>
            <a:noAutofit/>
          </a:bodyPr>
          <a:lstStyle/>
          <a:p>
            <a:r>
              <a:rPr lang="en-US" sz="3200" dirty="0">
                <a:solidFill>
                  <a:schemeClr val="bg1">
                    <a:lumMod val="75000"/>
                  </a:schemeClr>
                </a:solidFill>
              </a:rPr>
              <a:t>Activate the assistive technology you are testing with before opening the program or browser</a:t>
            </a:r>
          </a:p>
          <a:p>
            <a:endParaRPr lang="en-US" sz="3200" dirty="0">
              <a:solidFill>
                <a:schemeClr val="tx1"/>
              </a:solidFill>
            </a:endParaRPr>
          </a:p>
          <a:p>
            <a:r>
              <a:rPr lang="en-US" sz="3200" dirty="0">
                <a:solidFill>
                  <a:schemeClr val="bg1">
                    <a:lumMod val="75000"/>
                  </a:schemeClr>
                </a:solidFill>
              </a:rPr>
              <a:t>Open the program or the browser and website you are testing</a:t>
            </a:r>
          </a:p>
          <a:p>
            <a:endParaRPr lang="en-US" sz="3200" dirty="0">
              <a:solidFill>
                <a:schemeClr val="tx1"/>
              </a:solidFill>
            </a:endParaRPr>
          </a:p>
          <a:p>
            <a:r>
              <a:rPr lang="en-US" sz="3200" dirty="0">
                <a:solidFill>
                  <a:srgbClr val="000000"/>
                </a:solidFill>
              </a:rPr>
              <a:t>Use the AT to access the feature or page to be tested </a:t>
            </a:r>
            <a:r>
              <a:rPr lang="en-US" sz="2000" dirty="0">
                <a:solidFill>
                  <a:srgbClr val="000000"/>
                </a:solidFill>
              </a:rPr>
              <a:t>(e.g. using the mouse with JAWS doesn’t cause technical problems, but encourages bad habits in testers, which can lead to testing problems)</a:t>
            </a:r>
          </a:p>
          <a:p>
            <a:pPr>
              <a:buNone/>
            </a:pPr>
            <a:endParaRPr lang="en-US" sz="3200"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6</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361859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Visual Testing With a Screen Reader</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5" name="Slide Number Placeholder 4"/>
          <p:cNvSpPr>
            <a:spLocks noGrp="1"/>
          </p:cNvSpPr>
          <p:nvPr>
            <p:ph type="sldNum" sz="quarter" idx="4"/>
          </p:nvPr>
        </p:nvSpPr>
        <p:spPr/>
        <p:txBody>
          <a:bodyPr/>
          <a:lstStyle/>
          <a:p>
            <a:fld id="{2030EA8A-DA75-3443-B9EE-A63E33F4F203}" type="slidenum">
              <a:rPr lang="en-US" smtClean="0"/>
              <a:pPr/>
              <a:t>7</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15" name="Content Placeholder 14">
            <a:extLst>
              <a:ext uri="{FF2B5EF4-FFF2-40B4-BE49-F238E27FC236}">
                <a16:creationId xmlns:a16="http://schemas.microsoft.com/office/drawing/2014/main" id="{5B785B42-86EB-4533-AE16-6E24308AD5C3}"/>
              </a:ext>
            </a:extLst>
          </p:cNvPr>
          <p:cNvSpPr>
            <a:spLocks noGrp="1"/>
          </p:cNvSpPr>
          <p:nvPr>
            <p:ph idx="1"/>
          </p:nvPr>
        </p:nvSpPr>
        <p:spPr>
          <a:xfrm>
            <a:off x="836544" y="1663566"/>
            <a:ext cx="6613567" cy="4532801"/>
          </a:xfrm>
        </p:spPr>
        <p:txBody>
          <a:bodyPr>
            <a:noAutofit/>
          </a:bodyPr>
          <a:lstStyle/>
          <a:p>
            <a:pPr marL="0" indent="-457200">
              <a:lnSpc>
                <a:spcPct val="80000"/>
              </a:lnSpc>
              <a:spcBef>
                <a:spcPts val="900"/>
              </a:spcBef>
              <a:buNone/>
            </a:pPr>
            <a:r>
              <a:rPr lang="en-US" sz="2600" dirty="0">
                <a:solidFill>
                  <a:srgbClr val="000000"/>
                </a:solidFill>
              </a:rPr>
              <a:t>Using JAWS on a webpage in Internet Explorer 11</a:t>
            </a:r>
          </a:p>
          <a:p>
            <a:pPr marL="457200">
              <a:lnSpc>
                <a:spcPct val="80000"/>
              </a:lnSpc>
              <a:spcBef>
                <a:spcPts val="900"/>
              </a:spcBef>
            </a:pPr>
            <a:r>
              <a:rPr lang="en-US" sz="2200" dirty="0">
                <a:solidFill>
                  <a:srgbClr val="000000"/>
                </a:solidFill>
              </a:rPr>
              <a:t>Use down arrow key to read through the page</a:t>
            </a:r>
          </a:p>
          <a:p>
            <a:pPr marL="914400" lvl="2">
              <a:lnSpc>
                <a:spcPct val="80000"/>
              </a:lnSpc>
              <a:spcBef>
                <a:spcPts val="900"/>
              </a:spcBef>
            </a:pPr>
            <a:r>
              <a:rPr lang="en-US" sz="1800" dirty="0">
                <a:solidFill>
                  <a:srgbClr val="000000"/>
                </a:solidFill>
              </a:rPr>
              <a:t>Order matches visual order?</a:t>
            </a:r>
          </a:p>
          <a:p>
            <a:pPr marL="914400" lvl="2">
              <a:lnSpc>
                <a:spcPct val="80000"/>
              </a:lnSpc>
              <a:spcBef>
                <a:spcPts val="900"/>
              </a:spcBef>
            </a:pPr>
            <a:r>
              <a:rPr lang="en-US" sz="1800" dirty="0">
                <a:solidFill>
                  <a:srgbClr val="000000"/>
                </a:solidFill>
              </a:rPr>
              <a:t>Anything skipped?</a:t>
            </a:r>
          </a:p>
          <a:p>
            <a:pPr marL="914400" lvl="2">
              <a:lnSpc>
                <a:spcPct val="80000"/>
              </a:lnSpc>
              <a:spcBef>
                <a:spcPts val="900"/>
              </a:spcBef>
            </a:pPr>
            <a:r>
              <a:rPr lang="en-US" sz="1800" dirty="0">
                <a:solidFill>
                  <a:srgbClr val="000000"/>
                </a:solidFill>
              </a:rPr>
              <a:t>Anything read which isn’t visible?</a:t>
            </a:r>
          </a:p>
        </p:txBody>
      </p:sp>
      <p:sp>
        <p:nvSpPr>
          <p:cNvPr id="11" name="Rectangle 10" descr="color box used as a style accent to the photo on the slide "/>
          <p:cNvSpPr/>
          <p:nvPr/>
        </p:nvSpPr>
        <p:spPr>
          <a:xfrm>
            <a:off x="8015692" y="1926860"/>
            <a:ext cx="3639860" cy="2970154"/>
          </a:xfrm>
          <a:prstGeom prst="rect">
            <a:avLst/>
          </a:prstGeom>
          <a:solidFill>
            <a:srgbClr val="335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emi transparent color box used as a style accent to the photo on the slide "/>
          <p:cNvPicPr>
            <a:picLocks noChangeAspect="1"/>
          </p:cNvPicPr>
          <p:nvPr/>
        </p:nvPicPr>
        <p:blipFill>
          <a:blip r:embed="rId3" cstate="screen">
            <a:alphaModFix amt="52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461505" y="2548061"/>
            <a:ext cx="3474720" cy="2871512"/>
          </a:xfrm>
          <a:prstGeom prst="rect">
            <a:avLst/>
          </a:prstGeom>
          <a:effectLst/>
        </p:spPr>
      </p:pic>
      <p:pic>
        <p:nvPicPr>
          <p:cNvPr id="13" name="Picture 12" descr="Fingers typing on a keyboard">
            <a:extLst>
              <a:ext uri="{FF2B5EF4-FFF2-40B4-BE49-F238E27FC236}">
                <a16:creationId xmlns:a16="http://schemas.microsoft.com/office/drawing/2014/main" id="{ED68E1CB-CEC7-4DD9-8652-14AAC33E1E70}"/>
              </a:ext>
            </a:extLst>
          </p:cNvPr>
          <p:cNvPicPr>
            <a:picLocks noChangeAspect="1"/>
          </p:cNvPicPr>
          <p:nvPr/>
        </p:nvPicPr>
        <p:blipFill>
          <a:blip r:embed="rId5"/>
          <a:stretch>
            <a:fillRect/>
          </a:stretch>
        </p:blipFill>
        <p:spPr>
          <a:xfrm>
            <a:off x="7747447" y="2235740"/>
            <a:ext cx="3598805" cy="2921215"/>
          </a:xfrm>
          <a:prstGeom prst="rect">
            <a:avLst/>
          </a:prstGeom>
        </p:spPr>
      </p:pic>
    </p:spTree>
    <p:extLst>
      <p:ext uri="{BB962C8B-B14F-4D97-AF65-F5344CB8AC3E}">
        <p14:creationId xmlns:p14="http://schemas.microsoft.com/office/powerpoint/2010/main" val="345826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Visual Testing With a Screen Reader (2)</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9" name="Rectangle 8" descr="color box used as a style accent to the photo on the slide "/>
          <p:cNvSpPr/>
          <p:nvPr/>
        </p:nvSpPr>
        <p:spPr>
          <a:xfrm>
            <a:off x="8015692" y="1926860"/>
            <a:ext cx="3639860" cy="2970154"/>
          </a:xfrm>
          <a:prstGeom prst="rect">
            <a:avLst/>
          </a:prstGeom>
          <a:solidFill>
            <a:srgbClr val="335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emi transparent color box used as a style accent to the photo on the slide "/>
          <p:cNvPicPr>
            <a:picLocks noChangeAspect="1"/>
          </p:cNvPicPr>
          <p:nvPr/>
        </p:nvPicPr>
        <p:blipFill>
          <a:blip r:embed="rId2" cstate="screen">
            <a:alphaModFix amt="52000"/>
            <a:extLst>
              <a:ext uri="{BEBA8EAE-BF5A-486C-A8C5-ECC9F3942E4B}">
                <a14:imgProps xmlns:a14="http://schemas.microsoft.com/office/drawing/2010/main">
                  <a14:imgLayer r:embed="rId3">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461505" y="2548061"/>
            <a:ext cx="3474720" cy="2871512"/>
          </a:xfrm>
          <a:prstGeom prst="rect">
            <a:avLst/>
          </a:prstGeom>
          <a:effectLst/>
        </p:spPr>
      </p:pic>
      <p:pic>
        <p:nvPicPr>
          <p:cNvPr id="3" name="Picture 2" descr="Fingers typing on a keyboard">
            <a:extLst>
              <a:ext uri="{FF2B5EF4-FFF2-40B4-BE49-F238E27FC236}">
                <a16:creationId xmlns:a16="http://schemas.microsoft.com/office/drawing/2014/main" id="{ED68E1CB-CEC7-4DD9-8652-14AAC33E1E70}"/>
              </a:ext>
            </a:extLst>
          </p:cNvPr>
          <p:cNvPicPr>
            <a:picLocks noChangeAspect="1"/>
          </p:cNvPicPr>
          <p:nvPr/>
        </p:nvPicPr>
        <p:blipFill>
          <a:blip r:embed="rId4"/>
          <a:stretch>
            <a:fillRect/>
          </a:stretch>
        </p:blipFill>
        <p:spPr>
          <a:xfrm>
            <a:off x="7747447" y="2235740"/>
            <a:ext cx="3598805" cy="2921215"/>
          </a:xfrm>
          <a:prstGeom prst="rect">
            <a:avLst/>
          </a:prstGeom>
        </p:spPr>
      </p:pic>
      <p:sp>
        <p:nvSpPr>
          <p:cNvPr id="15" name="Content Placeholder 14">
            <a:extLst>
              <a:ext uri="{FF2B5EF4-FFF2-40B4-BE49-F238E27FC236}">
                <a16:creationId xmlns:a16="http://schemas.microsoft.com/office/drawing/2014/main" id="{5B785B42-86EB-4533-AE16-6E24308AD5C3}"/>
              </a:ext>
            </a:extLst>
          </p:cNvPr>
          <p:cNvSpPr>
            <a:spLocks noGrp="1"/>
          </p:cNvSpPr>
          <p:nvPr>
            <p:ph idx="1"/>
          </p:nvPr>
        </p:nvSpPr>
        <p:spPr>
          <a:xfrm>
            <a:off x="834716" y="1663566"/>
            <a:ext cx="6645376" cy="5981418"/>
          </a:xfrm>
        </p:spPr>
        <p:txBody>
          <a:bodyPr>
            <a:noAutofit/>
          </a:bodyPr>
          <a:lstStyle/>
          <a:p>
            <a:pPr marL="0" indent="-457200">
              <a:lnSpc>
                <a:spcPct val="80000"/>
              </a:lnSpc>
              <a:spcBef>
                <a:spcPts val="900"/>
              </a:spcBef>
              <a:buNone/>
            </a:pPr>
            <a:r>
              <a:rPr lang="en-US" sz="2600" dirty="0">
                <a:solidFill>
                  <a:schemeClr val="bg1">
                    <a:lumMod val="75000"/>
                  </a:schemeClr>
                </a:solidFill>
              </a:rPr>
              <a:t>Using JAWS on a webpage in Internet Explorer 11</a:t>
            </a:r>
          </a:p>
          <a:p>
            <a:pPr marL="457200">
              <a:lnSpc>
                <a:spcPct val="80000"/>
              </a:lnSpc>
              <a:spcBef>
                <a:spcPts val="900"/>
              </a:spcBef>
            </a:pPr>
            <a:r>
              <a:rPr lang="en-US" sz="2200" dirty="0">
                <a:solidFill>
                  <a:schemeClr val="bg1">
                    <a:lumMod val="75000"/>
                  </a:schemeClr>
                </a:solidFill>
              </a:rPr>
              <a:t>Use down arrow key to read through the page</a:t>
            </a:r>
          </a:p>
          <a:p>
            <a:pPr marL="914400" lvl="2">
              <a:lnSpc>
                <a:spcPct val="80000"/>
              </a:lnSpc>
              <a:spcBef>
                <a:spcPts val="900"/>
              </a:spcBef>
            </a:pPr>
            <a:r>
              <a:rPr lang="en-US" sz="1800" dirty="0">
                <a:solidFill>
                  <a:schemeClr val="bg1">
                    <a:lumMod val="75000"/>
                  </a:schemeClr>
                </a:solidFill>
              </a:rPr>
              <a:t>Order matches visual order?</a:t>
            </a:r>
          </a:p>
          <a:p>
            <a:pPr marL="914400" lvl="2">
              <a:lnSpc>
                <a:spcPct val="80000"/>
              </a:lnSpc>
              <a:spcBef>
                <a:spcPts val="900"/>
              </a:spcBef>
            </a:pPr>
            <a:r>
              <a:rPr lang="en-US" sz="1800" dirty="0">
                <a:solidFill>
                  <a:schemeClr val="bg1">
                    <a:lumMod val="75000"/>
                  </a:schemeClr>
                </a:solidFill>
              </a:rPr>
              <a:t>Anything skipped?</a:t>
            </a:r>
          </a:p>
          <a:p>
            <a:pPr marL="914400" lvl="2">
              <a:lnSpc>
                <a:spcPct val="80000"/>
              </a:lnSpc>
              <a:spcBef>
                <a:spcPts val="900"/>
              </a:spcBef>
            </a:pPr>
            <a:r>
              <a:rPr lang="en-US" sz="1800" dirty="0">
                <a:solidFill>
                  <a:schemeClr val="bg1">
                    <a:lumMod val="75000"/>
                  </a:schemeClr>
                </a:solidFill>
              </a:rPr>
              <a:t>Anything read which isn’t visible?</a:t>
            </a:r>
            <a:endParaRPr lang="en-US" sz="1800" dirty="0">
              <a:solidFill>
                <a:schemeClr val="tx1">
                  <a:lumMod val="50000"/>
                </a:schemeClr>
              </a:solidFill>
            </a:endParaRPr>
          </a:p>
          <a:p>
            <a:pPr>
              <a:lnSpc>
                <a:spcPct val="80000"/>
              </a:lnSpc>
              <a:spcBef>
                <a:spcPts val="900"/>
              </a:spcBef>
            </a:pPr>
            <a:r>
              <a:rPr lang="en-US" sz="2200" dirty="0">
                <a:solidFill>
                  <a:srgbClr val="000000"/>
                </a:solidFill>
              </a:rPr>
              <a:t>Use Tab key and Shift-Tab to read through the page</a:t>
            </a:r>
          </a:p>
          <a:p>
            <a:pPr lvl="1">
              <a:lnSpc>
                <a:spcPct val="80000"/>
              </a:lnSpc>
              <a:spcBef>
                <a:spcPts val="900"/>
              </a:spcBef>
            </a:pPr>
            <a:r>
              <a:rPr lang="en-US" sz="1800" dirty="0">
                <a:solidFill>
                  <a:srgbClr val="000000"/>
                </a:solidFill>
              </a:rPr>
              <a:t>Only controls receive focus?</a:t>
            </a:r>
          </a:p>
          <a:p>
            <a:pPr lvl="1">
              <a:lnSpc>
                <a:spcPct val="80000"/>
              </a:lnSpc>
              <a:spcBef>
                <a:spcPts val="900"/>
              </a:spcBef>
            </a:pPr>
            <a:r>
              <a:rPr lang="en-US" sz="1800" dirty="0">
                <a:solidFill>
                  <a:srgbClr val="000000"/>
                </a:solidFill>
              </a:rPr>
              <a:t>Anything skipped?</a:t>
            </a:r>
          </a:p>
          <a:p>
            <a:pPr lvl="1">
              <a:lnSpc>
                <a:spcPct val="80000"/>
              </a:lnSpc>
              <a:spcBef>
                <a:spcPts val="900"/>
              </a:spcBef>
            </a:pPr>
            <a:r>
              <a:rPr lang="en-US" sz="1800" dirty="0">
                <a:solidFill>
                  <a:srgbClr val="000000"/>
                </a:solidFill>
              </a:rPr>
              <a:t>Can every link, button, and custom control be operated?</a:t>
            </a:r>
          </a:p>
          <a:p>
            <a:pPr lvl="1">
              <a:lnSpc>
                <a:spcPct val="80000"/>
              </a:lnSpc>
              <a:spcBef>
                <a:spcPts val="900"/>
              </a:spcBef>
            </a:pPr>
            <a:r>
              <a:rPr lang="en-US" sz="1800" dirty="0">
                <a:solidFill>
                  <a:srgbClr val="000000"/>
                </a:solidFill>
              </a:rPr>
              <a:t>Does the announced role match the result? </a:t>
            </a:r>
            <a:br>
              <a:rPr lang="en-US" sz="1800" dirty="0">
                <a:solidFill>
                  <a:srgbClr val="000000"/>
                </a:solidFill>
              </a:rPr>
            </a:br>
            <a:r>
              <a:rPr lang="en-US" sz="1800" dirty="0">
                <a:solidFill>
                  <a:srgbClr val="000000"/>
                </a:solidFill>
              </a:rPr>
              <a:t>(e.g. does a link go somewhere, or does it open </a:t>
            </a:r>
            <a:br>
              <a:rPr lang="en-US" sz="1800" dirty="0">
                <a:solidFill>
                  <a:srgbClr val="000000"/>
                </a:solidFill>
              </a:rPr>
            </a:br>
            <a:r>
              <a:rPr lang="en-US" sz="1800" dirty="0">
                <a:solidFill>
                  <a:srgbClr val="000000"/>
                </a:solidFill>
              </a:rPr>
              <a:t>a dialog?)</a:t>
            </a:r>
          </a:p>
        </p:txBody>
      </p:sp>
    </p:spTree>
    <p:extLst>
      <p:ext uri="{BB962C8B-B14F-4D97-AF65-F5344CB8AC3E}">
        <p14:creationId xmlns:p14="http://schemas.microsoft.com/office/powerpoint/2010/main" val="48090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Visual Testing With a Screen Reader (3)</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Web A11y Testing 101</a:t>
            </a:r>
          </a:p>
        </p:txBody>
      </p:sp>
      <p:sp>
        <p:nvSpPr>
          <p:cNvPr id="5" name="Slide Number Placeholder 4"/>
          <p:cNvSpPr>
            <a:spLocks noGrp="1"/>
          </p:cNvSpPr>
          <p:nvPr>
            <p:ph type="sldNum" sz="quarter" idx="4"/>
          </p:nvPr>
        </p:nvSpPr>
        <p:spPr/>
        <p:txBody>
          <a:bodyPr/>
          <a:lstStyle/>
          <a:p>
            <a:fld id="{2030EA8A-DA75-3443-B9EE-A63E33F4F203}" type="slidenum">
              <a:rPr lang="en-US" smtClean="0"/>
              <a:pPr/>
              <a:t>9</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15" name="Content Placeholder 14">
            <a:extLst>
              <a:ext uri="{FF2B5EF4-FFF2-40B4-BE49-F238E27FC236}">
                <a16:creationId xmlns:a16="http://schemas.microsoft.com/office/drawing/2014/main" id="{5B785B42-86EB-4533-AE16-6E24308AD5C3}"/>
              </a:ext>
            </a:extLst>
          </p:cNvPr>
          <p:cNvSpPr>
            <a:spLocks noGrp="1"/>
          </p:cNvSpPr>
          <p:nvPr>
            <p:ph idx="1"/>
          </p:nvPr>
        </p:nvSpPr>
        <p:spPr>
          <a:xfrm>
            <a:off x="834717" y="1663565"/>
            <a:ext cx="6630385" cy="4532801"/>
          </a:xfrm>
        </p:spPr>
        <p:txBody>
          <a:bodyPr>
            <a:noAutofit/>
          </a:bodyPr>
          <a:lstStyle/>
          <a:p>
            <a:pPr marL="0" indent="0">
              <a:lnSpc>
                <a:spcPct val="80000"/>
              </a:lnSpc>
              <a:spcBef>
                <a:spcPts val="900"/>
              </a:spcBef>
              <a:buNone/>
            </a:pPr>
            <a:r>
              <a:rPr lang="en-US" dirty="0">
                <a:solidFill>
                  <a:srgbClr val="000000"/>
                </a:solidFill>
              </a:rPr>
              <a:t>Using JAWS on a webpage in Internet Explorer 11</a:t>
            </a:r>
          </a:p>
          <a:p>
            <a:pPr marL="457200">
              <a:lnSpc>
                <a:spcPct val="80000"/>
              </a:lnSpc>
              <a:spcBef>
                <a:spcPts val="900"/>
              </a:spcBef>
            </a:pPr>
            <a:r>
              <a:rPr lang="en-US" sz="2200" dirty="0">
                <a:solidFill>
                  <a:srgbClr val="000000"/>
                </a:solidFill>
              </a:rPr>
              <a:t>Insert-F6 to see structure of headings</a:t>
            </a:r>
          </a:p>
          <a:p>
            <a:pPr marL="457200">
              <a:lnSpc>
                <a:spcPct val="80000"/>
              </a:lnSpc>
              <a:spcBef>
                <a:spcPts val="900"/>
              </a:spcBef>
            </a:pPr>
            <a:r>
              <a:rPr lang="en-US" sz="2200" dirty="0">
                <a:solidFill>
                  <a:srgbClr val="000000"/>
                </a:solidFill>
              </a:rPr>
              <a:t>Insert-F7 to see list of links (check for meaning </a:t>
            </a:r>
            <a:r>
              <a:rPr lang="en-US" sz="2200" u="sng" dirty="0">
                <a:solidFill>
                  <a:srgbClr val="000000"/>
                </a:solidFill>
              </a:rPr>
              <a:t>in context</a:t>
            </a:r>
            <a:r>
              <a:rPr lang="en-US" sz="2200" dirty="0">
                <a:solidFill>
                  <a:srgbClr val="000000"/>
                </a:solidFill>
              </a:rPr>
              <a:t>, or </a:t>
            </a:r>
            <a:r>
              <a:rPr lang="en-US" sz="2200" u="sng" dirty="0">
                <a:solidFill>
                  <a:srgbClr val="000000"/>
                </a:solidFill>
              </a:rPr>
              <a:t>in list</a:t>
            </a:r>
            <a:r>
              <a:rPr lang="en-US" sz="2200" dirty="0">
                <a:solidFill>
                  <a:srgbClr val="000000"/>
                </a:solidFill>
              </a:rPr>
              <a:t>?)</a:t>
            </a:r>
          </a:p>
          <a:p>
            <a:pPr marL="457200">
              <a:lnSpc>
                <a:spcPct val="80000"/>
              </a:lnSpc>
              <a:spcBef>
                <a:spcPts val="900"/>
              </a:spcBef>
            </a:pPr>
            <a:r>
              <a:rPr lang="en-US" sz="2200" dirty="0">
                <a:solidFill>
                  <a:srgbClr val="000000"/>
                </a:solidFill>
              </a:rPr>
              <a:t>‘L' key to see order of lists</a:t>
            </a:r>
          </a:p>
          <a:p>
            <a:pPr marL="457200">
              <a:lnSpc>
                <a:spcPct val="80000"/>
              </a:lnSpc>
              <a:spcBef>
                <a:spcPts val="900"/>
              </a:spcBef>
            </a:pPr>
            <a:r>
              <a:rPr lang="en-US" sz="2200" dirty="0">
                <a:solidFill>
                  <a:srgbClr val="000000"/>
                </a:solidFill>
              </a:rPr>
              <a:t>‘F' key to see order of form fields (Insert-F5)</a:t>
            </a:r>
          </a:p>
          <a:p>
            <a:pPr marL="457200">
              <a:lnSpc>
                <a:spcPct val="80000"/>
              </a:lnSpc>
              <a:spcBef>
                <a:spcPts val="900"/>
              </a:spcBef>
            </a:pPr>
            <a:r>
              <a:rPr lang="en-US" sz="2200" dirty="0">
                <a:solidFill>
                  <a:srgbClr val="000000"/>
                </a:solidFill>
              </a:rPr>
              <a:t>‘T’ key to see order of tables</a:t>
            </a:r>
          </a:p>
        </p:txBody>
      </p:sp>
      <p:sp>
        <p:nvSpPr>
          <p:cNvPr id="11" name="Rectangle 10" descr="color box used as a style accent to the photo on the slide "/>
          <p:cNvSpPr/>
          <p:nvPr/>
        </p:nvSpPr>
        <p:spPr>
          <a:xfrm>
            <a:off x="8015692" y="1926860"/>
            <a:ext cx="3639860" cy="2970154"/>
          </a:xfrm>
          <a:prstGeom prst="rect">
            <a:avLst/>
          </a:prstGeom>
          <a:solidFill>
            <a:srgbClr val="335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emi transparent color box used as a style accent to the photo on the slide "/>
          <p:cNvPicPr>
            <a:picLocks noChangeAspect="1"/>
          </p:cNvPicPr>
          <p:nvPr/>
        </p:nvPicPr>
        <p:blipFill>
          <a:blip r:embed="rId2" cstate="screen">
            <a:alphaModFix amt="52000"/>
            <a:extLst>
              <a:ext uri="{BEBA8EAE-BF5A-486C-A8C5-ECC9F3942E4B}">
                <a14:imgProps xmlns:a14="http://schemas.microsoft.com/office/drawing/2010/main">
                  <a14:imgLayer r:embed="rId3">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461505" y="2548061"/>
            <a:ext cx="3474720" cy="2871512"/>
          </a:xfrm>
          <a:prstGeom prst="rect">
            <a:avLst/>
          </a:prstGeom>
          <a:effectLst/>
        </p:spPr>
      </p:pic>
      <p:pic>
        <p:nvPicPr>
          <p:cNvPr id="13" name="Picture 12" descr="Fingers typing on a keyboard">
            <a:extLst>
              <a:ext uri="{FF2B5EF4-FFF2-40B4-BE49-F238E27FC236}">
                <a16:creationId xmlns:a16="http://schemas.microsoft.com/office/drawing/2014/main" id="{ED68E1CB-CEC7-4DD9-8652-14AAC33E1E70}"/>
              </a:ext>
            </a:extLst>
          </p:cNvPr>
          <p:cNvPicPr>
            <a:picLocks noChangeAspect="1"/>
          </p:cNvPicPr>
          <p:nvPr/>
        </p:nvPicPr>
        <p:blipFill>
          <a:blip r:embed="rId4"/>
          <a:stretch>
            <a:fillRect/>
          </a:stretch>
        </p:blipFill>
        <p:spPr>
          <a:xfrm>
            <a:off x="7747447" y="2235740"/>
            <a:ext cx="3598805" cy="2921215"/>
          </a:xfrm>
          <a:prstGeom prst="rect">
            <a:avLst/>
          </a:prstGeom>
        </p:spPr>
      </p:pic>
    </p:spTree>
    <p:extLst>
      <p:ext uri="{BB962C8B-B14F-4D97-AF65-F5344CB8AC3E}">
        <p14:creationId xmlns:p14="http://schemas.microsoft.com/office/powerpoint/2010/main" val="388266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Web Accessibility Testing 101:  A Checklist for Beginners&amp;quot;&quot;/&gt;&lt;property id=&quot;20307&quot; value=&quot;256&quot;/&gt;&lt;/object&gt;&lt;object type=&quot;3&quot; unique_id=&quot;10005&quot;&gt;&lt;property id=&quot;20148&quot; value=&quot;5&quot;/&gt;&lt;property id=&quot;20300&quot; value=&quot;Slide 2 - &amp;quot;Overview&amp;quot;&quot;/&gt;&lt;property id=&quot;20307&quot; value=&quot;264&quot;/&gt;&lt;/object&gt;&lt;object type=&quot;3&quot; unique_id=&quot;10237&quot;&gt;&lt;property id=&quot;20148&quot; value=&quot;5&quot;/&gt;&lt;property id=&quot;20300&quot; value=&quot;Slide 3 - &amp;quot;Keyboard-Only Operation&amp;quot;&quot;/&gt;&lt;property id=&quot;20307&quot; value=&quot;282&quot;/&gt;&lt;/object&gt;&lt;object type=&quot;3&quot; unique_id=&quot;10238&quot;&gt;&lt;property id=&quot;20148&quot; value=&quot;5&quot;/&gt;&lt;property id=&quot;20300&quot; value=&quot;Slide 4 - &amp;quot;Activate Assistive Technology&amp;quot;&quot;/&gt;&lt;property id=&quot;20307&quot; value=&quot;283&quot;/&gt;&lt;/object&gt;&lt;object type=&quot;3&quot; unique_id=&quot;10239&quot;&gt;&lt;property id=&quot;20148&quot; value=&quot;5&quot;/&gt;&lt;property id=&quot;20300&quot; value=&quot;Slide 7 - &amp;quot;Visual Testing With a Screen Reader&amp;quot;&quot;/&gt;&lt;property id=&quot;20307&quot; value=&quot;284&quot;/&gt;&lt;/object&gt;&lt;object type=&quot;3&quot; unique_id=&quot;10240&quot;&gt;&lt;property id=&quot;20148&quot; value=&quot;5&quot;/&gt;&lt;property id=&quot;20300&quot; value=&quot;Slide 11 - &amp;quot;Image Testing (2)&amp;quot;&quot;/&gt;&lt;property id=&quot;20307&quot; value=&quot;285&quot;/&gt;&lt;/object&gt;&lt;object type=&quot;3&quot; unique_id=&quot;10549&quot;&gt;&lt;property id=&quot;20148&quot; value=&quot;5&quot;/&gt;&lt;property id=&quot;20300&quot; value=&quot;Slide 15 - &amp;quot;Font and Background Color Testing&amp;quot;&quot;/&gt;&lt;property id=&quot;20307&quot; value=&quot;287&quot;/&gt;&lt;/object&gt;&lt;object type=&quot;3&quot; unique_id=&quot;10551&quot;&gt;&lt;property id=&quot;20148&quot; value=&quot;5&quot;/&gt;&lt;property id=&quot;20300&quot; value=&quot;Slide 22 - &amp;quot;Font and Background Color Testing&amp;quot;&quot;/&gt;&lt;property id=&quot;20307&quot; value=&quot;289&quot;/&gt;&lt;/object&gt;&lt;object type=&quot;3&quot; unique_id=&quot;11032&quot;&gt;&lt;property id=&quot;20148&quot; value=&quot;5&quot;/&gt;&lt;property id=&quot;20300&quot; value=&quot;Slide 5 - &amp;quot;Activate Assistive Technology&amp;quot;&quot;/&gt;&lt;property id=&quot;20307&quot; value=&quot;290&quot;/&gt;&lt;/object&gt;&lt;object type=&quot;3&quot; unique_id=&quot;11033&quot;&gt;&lt;property id=&quot;20148&quot; value=&quot;5&quot;/&gt;&lt;property id=&quot;20300&quot; value=&quot;Slide 6 - &amp;quot;Activate Assistive Technology&amp;quot;&quot;/&gt;&lt;property id=&quot;20307&quot; value=&quot;291&quot;/&gt;&lt;/object&gt;&lt;object type=&quot;3&quot; unique_id=&quot;11034&quot;&gt;&lt;property id=&quot;20148&quot; value=&quot;5&quot;/&gt;&lt;property id=&quot;20300&quot; value=&quot;Slide 8 - &amp;quot;Visual Testing With a Screen Reader (2)&amp;quot;&quot;/&gt;&lt;property id=&quot;20307&quot; value=&quot;292&quot;/&gt;&lt;/object&gt;&lt;object type=&quot;3&quot; unique_id=&quot;11035&quot;&gt;&lt;property id=&quot;20148&quot; value=&quot;5&quot;/&gt;&lt;property id=&quot;20300&quot; value=&quot;Slide 9 - &amp;quot;Visual Testing With a Screen Reader (3)&amp;quot;&quot;/&gt;&lt;property id=&quot;20307&quot; value=&quot;293&quot;/&gt;&lt;/object&gt;&lt;object type=&quot;3&quot; unique_id=&quot;11036&quot;&gt;&lt;property id=&quot;20148&quot; value=&quot;5&quot;/&gt;&lt;property id=&quot;20300&quot; value=&quot;Slide 10 - &amp;quot;Image Testing&amp;quot;&quot;/&gt;&lt;property id=&quot;20307&quot; value=&quot;294&quot;/&gt;&lt;/object&gt;&lt;object type=&quot;3&quot; unique_id=&quot;11037&quot;&gt;&lt;property id=&quot;20148&quot; value=&quot;5&quot;/&gt;&lt;property id=&quot;20300&quot; value=&quot;Slide 12 - &amp;quot;Use of Color&amp;quot;&quot;/&gt;&lt;property id=&quot;20307&quot; value=&quot;295&quot;/&gt;&lt;/object&gt;&lt;object type=&quot;3&quot; unique_id=&quot;11038&quot;&gt;&lt;property id=&quot;20148&quot; value=&quot;5&quot;/&gt;&lt;property id=&quot;20300&quot; value=&quot;Slide 13 - &amp;quot;Use of Color (2)&amp;quot;&quot;/&gt;&lt;property id=&quot;20307&quot; value=&quot;296&quot;/&gt;&lt;/object&gt;&lt;object type=&quot;3&quot; unique_id=&quot;11039&quot;&gt;&lt;property id=&quot;20148&quot; value=&quot;5&quot;/&gt;&lt;property id=&quot;20300&quot; value=&quot;Slide 14 - &amp;quot;Use of Color (3)&amp;quot;&quot;/&gt;&lt;property id=&quot;20307&quot; value=&quot;297&quot;/&gt;&lt;/object&gt;&lt;object type=&quot;3&quot; unique_id=&quot;11040&quot;&gt;&lt;property id=&quot;20148&quot; value=&quot;5&quot;/&gt;&lt;property id=&quot;20300&quot; value=&quot;Slide 16 - &amp;quot;Enlarging Text&amp;quot;&quot;/&gt;&lt;property id=&quot;20307&quot; value=&quot;298&quot;/&gt;&lt;/object&gt;&lt;object type=&quot;3&quot; unique_id=&quot;11041&quot;&gt;&lt;property id=&quot;20148&quot; value=&quot;5&quot;/&gt;&lt;property id=&quot;20300&quot; value=&quot;Slide 17 - &amp;quot;Enlarging Text (2)&amp;quot;&quot;/&gt;&lt;property id=&quot;20307&quot; value=&quot;299&quot;/&gt;&lt;/object&gt;&lt;object type=&quot;3&quot; unique_id=&quot;11042&quot;&gt;&lt;property id=&quot;20148&quot; value=&quot;5&quot;/&gt;&lt;property id=&quot;20300&quot; value=&quot;Slide 18 - &amp;quot;Enlarging Text (3)&amp;quot;&quot;/&gt;&lt;property id=&quot;20307&quot; value=&quot;300&quot;/&gt;&lt;/object&gt;&lt;object type=&quot;3&quot; unique_id=&quot;11043&quot;&gt;&lt;property id=&quot;20148&quot; value=&quot;5&quot;/&gt;&lt;property id=&quot;20300&quot; value=&quot;Slide 19 - &amp;quot;Enlarging Text (4)&amp;quot;&quot;/&gt;&lt;property id=&quot;20307&quot; value=&quot;301&quot;/&gt;&lt;/object&gt;&lt;object type=&quot;3&quot; unique_id=&quot;11044&quot;&gt;&lt;property id=&quot;20148&quot; value=&quot;5&quot;/&gt;&lt;property id=&quot;20300&quot; value=&quot;Slide 20 - &amp;quot;Enlarging Text (5)&amp;quot;&quot;/&gt;&lt;property id=&quot;20307&quot; value=&quot;302&quot;/&gt;&lt;/object&gt;&lt;object type=&quot;3&quot; unique_id=&quot;11045&quot;&gt;&lt;property id=&quot;20148&quot; value=&quot;5&quot;/&gt;&lt;property id=&quot;20300&quot; value=&quot;Slide 21 - &amp;quot;Enlarging Text (6)&amp;quot;&quot;/&gt;&lt;property id=&quot;20307&quot; value=&quot;303&quot;/&gt;&lt;/object&gt;&lt;object type=&quot;3&quot; unique_id=&quot;11046&quot;&gt;&lt;property id=&quot;20148&quot; value=&quot;5&quot;/&gt;&lt;property id=&quot;20300&quot; value=&quot;Slide 23 - &amp;quot;CSS Testing – information &amp;amp; relationship&amp;quot;&quot;/&gt;&lt;property id=&quot;20307&quot; value=&quot;304&quot;/&gt;&lt;/object&gt;&lt;object type=&quot;3&quot; unique_id=&quot;11047&quot;&gt;&lt;property id=&quot;20148&quot; value=&quot;5&quot;/&gt;&lt;property id=&quot;20300&quot; value=&quot;Slide 24 - &amp;quot;CSS Testing – info &amp;amp; relationship (2)&amp;quot;&quot;/&gt;&lt;property id=&quot;20307&quot; value=&quot;305&quot;/&gt;&lt;/object&gt;&lt;object type=&quot;3&quot; unique_id=&quot;11048&quot;&gt;&lt;property id=&quot;20148&quot; value=&quot;5&quot;/&gt;&lt;property id=&quot;20300&quot; value=&quot;Slide 25 - &amp;quot;Visual ARIA Testing&amp;quot;&quot;/&gt;&lt;property id=&quot;20307&quot; value=&quot;307&quot;/&gt;&lt;/object&gt;&lt;object type=&quot;3&quot; unique_id=&quot;11049&quot;&gt;&lt;property id=&quot;20148&quot; value=&quot;5&quot;/&gt;&lt;property id=&quot;20300&quot; value=&quot;Slide 26 - &amp;quot;Example Normal view&amp;quot;&quot;/&gt;&lt;property id=&quot;20307&quot; value=&quot;308&quot;/&gt;&lt;/object&gt;&lt;object type=&quot;3&quot; unique_id=&quot;11050&quot;&gt;&lt;property id=&quot;20148&quot; value=&quot;5&quot;/&gt;&lt;property id=&quot;20300&quot; value=&quot;Slide 27 - &amp;quot;Example Visual ARIA view&amp;quot;&quot;/&gt;&lt;property id=&quot;20307&quot; value=&quot;309&quot;/&gt;&lt;/object&gt;&lt;object type=&quot;3&quot; unique_id=&quot;11051&quot;&gt;&lt;property id=&quot;20148&quot; value=&quot;5&quot;/&gt;&lt;property id=&quot;20300&quot; value=&quot;Slide 28 - &amp;quot;Automated Testing&amp;quot;&quot;/&gt;&lt;property id=&quot;20307&quot; value=&quot;310&quot;/&gt;&lt;/object&gt;&lt;object type=&quot;3&quot; unique_id=&quot;11052&quot;&gt;&lt;property id=&quot;20148&quot; value=&quot;5&quot;/&gt;&lt;property id=&quot;20300&quot; value=&quot;Slide 29 - &amp;quot;Automated Testing (2)&amp;quot;&quot;/&gt;&lt;property id=&quot;20307&quot; value=&quot;311&quot;/&gt;&lt;/object&gt;&lt;object type=&quot;3&quot; unique_id=&quot;11053&quot;&gt;&lt;property id=&quot;20148&quot; value=&quot;5&quot;/&gt;&lt;property id=&quot;20300&quot; value=&quot;Slide 30 - &amp;quot;Automated Testing (3)&amp;quot;&quot;/&gt;&lt;property id=&quot;20307&quot; value=&quot;312&quot;/&gt;&lt;/object&gt;&lt;object type=&quot;3&quot; unique_id=&quot;11054&quot;&gt;&lt;property id=&quot;20148&quot; value=&quot;5&quot;/&gt;&lt;property id=&quot;20300&quot; value=&quot;Slide 31 - &amp;quot;Checklists and testing teams&amp;quot;&quot;/&gt;&lt;property id=&quot;20307&quot; value=&quot;313&quot;/&gt;&lt;/object&gt;&lt;object type=&quot;3&quot; unique_id=&quot;11055&quot;&gt;&lt;property id=&quot;20148&quot; value=&quot;5&quot;/&gt;&lt;property id=&quot;20300&quot; value=&quot;Slide 32 - &amp;quot;Automated Testing with AMP&amp;quot;&quot;/&gt;&lt;property id=&quot;20307&quot; value=&quot;314&quot;/&gt;&lt;/object&gt;&lt;object type=&quot;3&quot; unique_id=&quot;11056&quot;&gt;&lt;property id=&quot;20148&quot; value=&quot;5&quot;/&gt;&lt;property id=&quot;20300&quot; value=&quot;Slide 33 - &amp;quot;AMP Testing&amp;quot;&quot;/&gt;&lt;property id=&quot;20307&quot; value=&quot;315&quot;/&gt;&lt;/object&gt;&lt;object type=&quot;3&quot; unique_id=&quot;11057&quot;&gt;&lt;property id=&quot;20148&quot; value=&quot;5&quot;/&gt;&lt;property id=&quot;20300&quot; value=&quot;Slide 34 - &amp;quot;Any Questions?&amp;quot;&quot;/&gt;&lt;property id=&quot;20307&quot; value=&quot;316&quot;/&gt;&lt;/object&gt;&lt;object type=&quot;3&quot; unique_id=&quot;11058&quot;&gt;&lt;property id=&quot;20148&quot; value=&quot;5&quot;/&gt;&lt;property id=&quot;20300&quot; value=&quot;Slide 35 - &amp;quot;Thank you!  Owen Edwards owen.edwards@levelaccess.com  James Thompson james.thompson@levelaccess.com  www.levelacc&quot;/&gt;&lt;property id=&quot;20307&quot; value=&quot;317&quot;/&gt;&lt;/object&gt;&lt;/object&gt;&lt;/object&gt;&lt;/database&gt;"/>
  <p:tag name="SECTOMILLISECCONVERTED" val="1"/>
</p:tagLst>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1528</TotalTime>
  <Words>2658</Words>
  <Application>Microsoft Macintosh PowerPoint</Application>
  <PresentationFormat>Widescreen</PresentationFormat>
  <Paragraphs>375</Paragraphs>
  <Slides>35</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ＭＳ Ｐゴシック</vt:lpstr>
      <vt:lpstr>Arial</vt:lpstr>
      <vt:lpstr>Arial Black</vt:lpstr>
      <vt:lpstr>Arial Regular</vt:lpstr>
      <vt:lpstr>Comic Sans MS</vt:lpstr>
      <vt:lpstr>Courier New</vt:lpstr>
      <vt:lpstr>Office Theme</vt:lpstr>
      <vt:lpstr>Web Accessibility Testing 101:  A Checklist for Beginners</vt:lpstr>
      <vt:lpstr>Overview</vt:lpstr>
      <vt:lpstr>Keyboard-Only Operation</vt:lpstr>
      <vt:lpstr>Activate Assistive Technology</vt:lpstr>
      <vt:lpstr>Activate Assistive Technology (2)</vt:lpstr>
      <vt:lpstr>Activate Assistive Technology (3)</vt:lpstr>
      <vt:lpstr>Visual Testing With a Screen Reader</vt:lpstr>
      <vt:lpstr>Visual Testing With a Screen Reader (2)</vt:lpstr>
      <vt:lpstr>Visual Testing With a Screen Reader (3)</vt:lpstr>
      <vt:lpstr>Image Testing</vt:lpstr>
      <vt:lpstr>Image Testing (2)</vt:lpstr>
      <vt:lpstr>Use of Color</vt:lpstr>
      <vt:lpstr>Use of Color (2)</vt:lpstr>
      <vt:lpstr>Use of Color (3)</vt:lpstr>
      <vt:lpstr>Font and Background Color Testing</vt:lpstr>
      <vt:lpstr>Enlarging Text</vt:lpstr>
      <vt:lpstr>Enlarging Text (2)</vt:lpstr>
      <vt:lpstr>Enlarging Text (3)</vt:lpstr>
      <vt:lpstr>Enlarging Text (4)</vt:lpstr>
      <vt:lpstr>Enlarging Text (5)</vt:lpstr>
      <vt:lpstr>Enlarging Text (6)</vt:lpstr>
      <vt:lpstr>Font and Background Color Testing (2)</vt:lpstr>
      <vt:lpstr>CSS Testing – Information &amp; Relationship</vt:lpstr>
      <vt:lpstr>CSS Testing – Info &amp; Relationship (2)</vt:lpstr>
      <vt:lpstr>Visual ARIA Testing</vt:lpstr>
      <vt:lpstr>Example Normal view</vt:lpstr>
      <vt:lpstr>Example Visual ARIA view</vt:lpstr>
      <vt:lpstr>Automated Testing</vt:lpstr>
      <vt:lpstr>Automated Testing (2)</vt:lpstr>
      <vt:lpstr>Automated Testing (3)</vt:lpstr>
      <vt:lpstr>Checklists and Testing Teams</vt:lpstr>
      <vt:lpstr>Automated Testing with AMP</vt:lpstr>
      <vt:lpstr>AMP Testing</vt:lpstr>
      <vt:lpstr>Any Questions?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 To Add Title Lorem Ipsum</dc:title>
  <dc:creator>James Thompson</dc:creator>
  <cp:lastModifiedBy>Kristin Heineman</cp:lastModifiedBy>
  <cp:revision>22</cp:revision>
  <cp:lastPrinted>2016-10-05T18:53:11Z</cp:lastPrinted>
  <dcterms:created xsi:type="dcterms:W3CDTF">2018-01-29T23:28:32Z</dcterms:created>
  <dcterms:modified xsi:type="dcterms:W3CDTF">2018-03-20T23:53:26Z</dcterms:modified>
</cp:coreProperties>
</file>